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tiff" ContentType="image/tiff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tags/tag1.xml" ContentType="application/vnd.openxmlformats-officedocument.presentationml.tags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media/image58.jpg" ContentType="image/jpg"/>
  <Override PartName="/ppt/media/image59.jpg" ContentType="image/jpg"/>
  <Override PartName="/ppt/notesSlides/notesSlide32.xml" ContentType="application/vnd.openxmlformats-officedocument.presentationml.notesSlide+xml"/>
  <Override PartName="/ppt/media/image60.jpg" ContentType="image/jpg"/>
  <Override PartName="/ppt/notesSlides/notesSlide33.xml" ContentType="application/vnd.openxmlformats-officedocument.presentationml.notesSlide+xml"/>
  <Override PartName="/ppt/media/image61.jpg" ContentType="image/jpg"/>
  <Override PartName="/ppt/notesSlides/notesSlide34.xml" ContentType="application/vnd.openxmlformats-officedocument.presentationml.notesSlide+xml"/>
  <Override PartName="/ppt/media/image63.jpg" ContentType="image/jpg"/>
  <Override PartName="/ppt/notesSlides/notesSlide35.xml" ContentType="application/vnd.openxmlformats-officedocument.presentationml.notesSlide+xml"/>
  <Override PartName="/ppt/media/image70.jpg" ContentType="image/jpg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media/image75.jpg" ContentType="image/jpg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media/image85.jpg" ContentType="image/jpg"/>
  <Override PartName="/ppt/media/image86.jpg" ContentType="image/jpg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media/image87.jpg" ContentType="image/jpg"/>
  <Override PartName="/ppt/notesSlides/notesSlide43.xml" ContentType="application/vnd.openxmlformats-officedocument.presentationml.notesSlide+xml"/>
  <Override PartName="/ppt/media/image88.jpg" ContentType="image/jpg"/>
  <Override PartName="/ppt/notesSlides/notesSlide44.xml" ContentType="application/vnd.openxmlformats-officedocument.presentationml.notesSlide+xml"/>
  <Override PartName="/ppt/media/image89.jpg" ContentType="image/jpg"/>
  <Override PartName="/ppt/notesSlides/notesSlide4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8"/>
  </p:notesMasterIdLst>
  <p:handoutMasterIdLst>
    <p:handoutMasterId r:id="rId59"/>
  </p:handoutMasterIdLst>
  <p:sldIdLst>
    <p:sldId id="445" r:id="rId2"/>
    <p:sldId id="470" r:id="rId3"/>
    <p:sldId id="257" r:id="rId4"/>
    <p:sldId id="424" r:id="rId5"/>
    <p:sldId id="425" r:id="rId6"/>
    <p:sldId id="435" r:id="rId7"/>
    <p:sldId id="431" r:id="rId8"/>
    <p:sldId id="440" r:id="rId9"/>
    <p:sldId id="428" r:id="rId10"/>
    <p:sldId id="433" r:id="rId11"/>
    <p:sldId id="438" r:id="rId12"/>
    <p:sldId id="434" r:id="rId13"/>
    <p:sldId id="441" r:id="rId14"/>
    <p:sldId id="393" r:id="rId15"/>
    <p:sldId id="444" r:id="rId16"/>
    <p:sldId id="437" r:id="rId17"/>
    <p:sldId id="471" r:id="rId18"/>
    <p:sldId id="446" r:id="rId19"/>
    <p:sldId id="447" r:id="rId20"/>
    <p:sldId id="448" r:id="rId21"/>
    <p:sldId id="449" r:id="rId22"/>
    <p:sldId id="450" r:id="rId23"/>
    <p:sldId id="451" r:id="rId24"/>
    <p:sldId id="452" r:id="rId25"/>
    <p:sldId id="453" r:id="rId26"/>
    <p:sldId id="454" r:id="rId27"/>
    <p:sldId id="455" r:id="rId28"/>
    <p:sldId id="456" r:id="rId29"/>
    <p:sldId id="457" r:id="rId30"/>
    <p:sldId id="458" r:id="rId31"/>
    <p:sldId id="459" r:id="rId32"/>
    <p:sldId id="460" r:id="rId33"/>
    <p:sldId id="461" r:id="rId34"/>
    <p:sldId id="462" r:id="rId35"/>
    <p:sldId id="463" r:id="rId36"/>
    <p:sldId id="464" r:id="rId37"/>
    <p:sldId id="465" r:id="rId38"/>
    <p:sldId id="466" r:id="rId39"/>
    <p:sldId id="467" r:id="rId40"/>
    <p:sldId id="468" r:id="rId41"/>
    <p:sldId id="469" r:id="rId42"/>
    <p:sldId id="473" r:id="rId43"/>
    <p:sldId id="474" r:id="rId44"/>
    <p:sldId id="475" r:id="rId45"/>
    <p:sldId id="476" r:id="rId46"/>
    <p:sldId id="477" r:id="rId47"/>
    <p:sldId id="478" r:id="rId48"/>
    <p:sldId id="479" r:id="rId49"/>
    <p:sldId id="480" r:id="rId50"/>
    <p:sldId id="481" r:id="rId51"/>
    <p:sldId id="482" r:id="rId52"/>
    <p:sldId id="483" r:id="rId53"/>
    <p:sldId id="484" r:id="rId54"/>
    <p:sldId id="485" r:id="rId55"/>
    <p:sldId id="486" r:id="rId56"/>
    <p:sldId id="487" r:id="rId57"/>
  </p:sldIdLst>
  <p:sldSz cx="9144000" cy="6858000" type="screen4x3"/>
  <p:notesSz cx="7010400" cy="92964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Default Section" id="{8C9D05AB-189E-46C2-88FF-3F048DD899D2}">
          <p14:sldIdLst>
            <p14:sldId id="445"/>
            <p14:sldId id="470"/>
            <p14:sldId id="257"/>
            <p14:sldId id="424"/>
            <p14:sldId id="425"/>
            <p14:sldId id="435"/>
            <p14:sldId id="431"/>
            <p14:sldId id="440"/>
            <p14:sldId id="428"/>
            <p14:sldId id="433"/>
            <p14:sldId id="438"/>
            <p14:sldId id="434"/>
            <p14:sldId id="441"/>
            <p14:sldId id="393"/>
            <p14:sldId id="444"/>
            <p14:sldId id="437"/>
            <p14:sldId id="471"/>
            <p14:sldId id="446"/>
            <p14:sldId id="447"/>
            <p14:sldId id="448"/>
            <p14:sldId id="449"/>
            <p14:sldId id="450"/>
            <p14:sldId id="451"/>
            <p14:sldId id="452"/>
            <p14:sldId id="453"/>
            <p14:sldId id="454"/>
            <p14:sldId id="455"/>
            <p14:sldId id="456"/>
            <p14:sldId id="457"/>
            <p14:sldId id="458"/>
            <p14:sldId id="459"/>
            <p14:sldId id="460"/>
            <p14:sldId id="461"/>
            <p14:sldId id="462"/>
            <p14:sldId id="463"/>
            <p14:sldId id="464"/>
            <p14:sldId id="465"/>
            <p14:sldId id="466"/>
            <p14:sldId id="467"/>
            <p14:sldId id="468"/>
            <p14:sldId id="469"/>
            <p14:sldId id="473"/>
            <p14:sldId id="474"/>
            <p14:sldId id="475"/>
            <p14:sldId id="476"/>
            <p14:sldId id="477"/>
            <p14:sldId id="478"/>
            <p14:sldId id="479"/>
            <p14:sldId id="480"/>
            <p14:sldId id="481"/>
            <p14:sldId id="482"/>
            <p14:sldId id="483"/>
            <p14:sldId id="484"/>
            <p14:sldId id="485"/>
            <p14:sldId id="486"/>
            <p14:sldId id="487"/>
          </p14:sldIdLst>
        </p14:section>
      </p14:sectionLst>
    </p:ex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28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F096F"/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503" autoAdjust="0"/>
    <p:restoredTop sz="83164" autoAdjust="0"/>
  </p:normalViewPr>
  <p:slideViewPr>
    <p:cSldViewPr>
      <p:cViewPr varScale="1">
        <p:scale>
          <a:sx n="72" d="100"/>
          <a:sy n="72" d="100"/>
        </p:scale>
        <p:origin x="1675" y="58"/>
      </p:cViewPr>
      <p:guideLst>
        <p:guide orient="horz" pos="2160"/>
        <p:guide pos="2880"/>
      </p:guideLst>
    </p:cSldViewPr>
  </p:slideViewPr>
  <p:notesTextViewPr>
    <p:cViewPr>
      <p:scale>
        <a:sx n="3" d="2"/>
        <a:sy n="3" d="2"/>
      </p:scale>
      <p:origin x="0" y="0"/>
    </p:cViewPr>
  </p:notesTextViewPr>
  <p:sorterViewPr>
    <p:cViewPr>
      <p:scale>
        <a:sx n="90" d="100"/>
        <a:sy n="90" d="100"/>
      </p:scale>
      <p:origin x="0" y="0"/>
    </p:cViewPr>
  </p:sorterViewPr>
  <p:notesViewPr>
    <p:cSldViewPr>
      <p:cViewPr varScale="1">
        <p:scale>
          <a:sx n="74" d="100"/>
          <a:sy n="74" d="100"/>
        </p:scale>
        <p:origin x="-3156" y="-90"/>
      </p:cViewPr>
      <p:guideLst>
        <p:guide orient="horz" pos="2928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ableStyles" Target="tableStyle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handoutMaster" Target="handoutMasters/handoutMaster1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Microsoft_Excel_Worksheet.xlsx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>
              <a:defRPr sz="1400" b="0" i="1" u="none" strike="noStrike" kern="1200" spc="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r>
              <a:rPr lang="en-US" sz="1400" i="1" dirty="0">
                <a:latin typeface="Arial" charset="0"/>
                <a:ea typeface="Arial" charset="0"/>
                <a:cs typeface="Arial" charset="0"/>
              </a:rPr>
              <a:t>% very important (9-10 score)</a:t>
            </a:r>
          </a:p>
        </c:rich>
      </c:tx>
      <c:layout>
        <c:manualLayout>
          <c:xMode val="edge"/>
          <c:yMode val="edge"/>
          <c:x val="0.35552707074406398"/>
          <c:y val="6.9759747301050598E-2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400" b="0" i="1" u="none" strike="noStrike" kern="1200" spc="0" baseline="0">
              <a:solidFill>
                <a:schemeClr val="tx1"/>
              </a:solidFill>
              <a:latin typeface="Arial" charset="0"/>
              <a:ea typeface="Arial" charset="0"/>
              <a:cs typeface="Arial" charset="0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52321283378979799"/>
          <c:y val="0.172757962433778"/>
          <c:w val="0.43896905328694402"/>
          <c:h val="0.78210337754789505"/>
        </c:manualLayout>
      </c:layout>
      <c:barChart>
        <c:barDir val="bar"/>
        <c:grouping val="clustere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% think very important (9-10 score)</c:v>
                </c:pt>
              </c:strCache>
            </c:strRef>
          </c:tx>
          <c:spPr>
            <a:solidFill>
              <a:srgbClr val="8F096F"/>
            </a:solidFill>
            <a:ln>
              <a:noFill/>
            </a:ln>
            <a:effectLst/>
          </c:spPr>
          <c:invertIfNegative val="0"/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200" b="0" i="0" u="none" strike="noStrike" kern="1200" baseline="0">
                    <a:solidFill>
                      <a:schemeClr val="tx1"/>
                    </a:solidFill>
                    <a:latin typeface="Arial" charset="0"/>
                    <a:ea typeface="Arial" charset="0"/>
                    <a:cs typeface="Arial" charset="0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strRef>
              <c:f>Sheet1!$A$2:$A$11</c:f>
              <c:strCache>
                <c:ptCount val="10"/>
                <c:pt idx="0">
                  <c:v>Professional sports teams</c:v>
                </c:pt>
                <c:pt idx="1">
                  <c:v>History of large corporations moving or establishing new offices in the region</c:v>
                </c:pt>
                <c:pt idx="2">
                  <c:v>Large international airport nearby</c:v>
                </c:pt>
                <c:pt idx="3">
                  <c:v>Progressive policies on immigration and LGBT issues</c:v>
                </c:pt>
                <c:pt idx="4">
                  <c:v>A thriving arts culture/scene</c:v>
                </c:pt>
                <c:pt idx="5">
                  <c:v>Access to parks and recreation</c:v>
                </c:pt>
                <c:pt idx="6">
                  <c:v>Well-managed infrastructure without major traffic problems</c:v>
                </c:pt>
                <c:pt idx="7">
                  <c:v>Highly rated public schools</c:v>
                </c:pt>
                <c:pt idx="8">
                  <c:v>Family friendly environment</c:v>
                </c:pt>
                <c:pt idx="9">
                  <c:v> Affordable housing and cost of living</c:v>
                </c:pt>
              </c:strCache>
            </c:strRef>
          </c:cat>
          <c:val>
            <c:numRef>
              <c:f>Sheet1!$B$2:$B$11</c:f>
              <c:numCache>
                <c:formatCode>0%</c:formatCode>
                <c:ptCount val="10"/>
                <c:pt idx="0">
                  <c:v>0.11</c:v>
                </c:pt>
                <c:pt idx="1">
                  <c:v>0.12</c:v>
                </c:pt>
                <c:pt idx="2">
                  <c:v>0.18</c:v>
                </c:pt>
                <c:pt idx="3">
                  <c:v>0.2</c:v>
                </c:pt>
                <c:pt idx="4">
                  <c:v>0.2</c:v>
                </c:pt>
                <c:pt idx="5">
                  <c:v>0.3</c:v>
                </c:pt>
                <c:pt idx="6">
                  <c:v>0.31</c:v>
                </c:pt>
                <c:pt idx="7">
                  <c:v>0.37</c:v>
                </c:pt>
                <c:pt idx="8">
                  <c:v>0.4</c:v>
                </c:pt>
                <c:pt idx="9">
                  <c:v>0.56000000000000005</c:v>
                </c:pt>
              </c:numCache>
            </c:numRef>
          </c:val>
          <c:extLst>
            <c:ext xmlns:c16="http://schemas.microsoft.com/office/drawing/2014/chart" uri="{C3380CC4-5D6E-409C-BE32-E72D297353CC}">
              <c16:uniqueId val="{00000000-2C39-43DE-8BAD-FE338A12E224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80"/>
        <c:axId val="418772440"/>
        <c:axId val="418777144"/>
      </c:barChart>
      <c:catAx>
        <c:axId val="418772440"/>
        <c:scaling>
          <c:orientation val="minMax"/>
        </c:scaling>
        <c:delete val="0"/>
        <c:axPos val="l"/>
        <c:numFmt formatCode="General" sourceLinked="1"/>
        <c:majorTickMark val="out"/>
        <c:minorTickMark val="none"/>
        <c:tickLblPos val="nextTo"/>
        <c:spPr>
          <a:noFill/>
          <a:ln w="9525" cap="flat" cmpd="sng" algn="ctr">
            <a:solidFill>
              <a:schemeClr val="tx1">
                <a:lumMod val="15000"/>
                <a:lumOff val="85000"/>
              </a:schemeClr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000" b="0" i="0" u="none" strike="noStrike" kern="1200" baseline="0">
                <a:solidFill>
                  <a:schemeClr val="tx1"/>
                </a:solidFill>
                <a:latin typeface="Arial" charset="0"/>
                <a:ea typeface="Arial" charset="0"/>
                <a:cs typeface="Arial" charset="0"/>
              </a:defRPr>
            </a:pPr>
            <a:endParaRPr lang="en-US"/>
          </a:p>
        </c:txPr>
        <c:crossAx val="418777144"/>
        <c:crosses val="autoZero"/>
        <c:auto val="1"/>
        <c:lblAlgn val="ctr"/>
        <c:lblOffset val="100"/>
        <c:noMultiLvlLbl val="0"/>
      </c:catAx>
      <c:valAx>
        <c:axId val="418777144"/>
        <c:scaling>
          <c:orientation val="minMax"/>
        </c:scaling>
        <c:delete val="1"/>
        <c:axPos val="b"/>
        <c:numFmt formatCode="0%" sourceLinked="1"/>
        <c:majorTickMark val="none"/>
        <c:minorTickMark val="none"/>
        <c:tickLblPos val="nextTo"/>
        <c:crossAx val="418772440"/>
        <c:crosses val="autoZero"/>
        <c:crossBetween val="between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 sz="1800">
          <a:solidFill>
            <a:schemeClr val="tx1"/>
          </a:solidFill>
          <a:latin typeface="Avenir Book" charset="0"/>
          <a:ea typeface="Avenir Book" charset="0"/>
          <a:cs typeface="Avenir Book" charset="0"/>
        </a:defRPr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0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33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33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</cs:dataPoint>
  <cs:dataPoint3D>
    <cs:lnRef idx="0"/>
    <cs:fillRef idx="1">
      <cs:styleClr val="auto"/>
    </cs:fillRef>
    <cs:effectRef idx="0"/>
    <cs:fontRef idx="minor">
      <a:schemeClr val="tx1"/>
    </cs:fontRef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862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338" y="0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1226904-9DDA-4166-96F0-0FD5C26B8039}" type="datetimeFigureOut">
              <a:rPr lang="en-US" smtClean="0"/>
              <a:t>5/18/2018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338" y="8829675"/>
            <a:ext cx="3038475" cy="4667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CA55E97-FA32-4A60-93FF-35A71149FA4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4029473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fld id="{A7560876-01B2-490F-A61A-CFC97503C21F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81100" y="696913"/>
            <a:ext cx="46482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8F27168F-B052-4BF3-8B06-50198E919F3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02112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inhabitat.com/dallas-is-building-americas-biggest-urban-nature-park/" TargetMode="External"/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5.xml"/><Relationship Id="rId1" Type="http://schemas.openxmlformats.org/officeDocument/2006/relationships/notesMaster" Target="../notesMasters/notesMaster1.xml"/></Relationships>
</file>

<file path=ppt/notesSlides/_rels/notesSlide4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http://www.thinkstockphotos.com/image/stock-photo-green-environment/161865156/popup?sq=sustainable/f=CPIHVX/p=2/s=DynamicRank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http://www.thinkstockphotos.com/image/stock-photo-group-of-multi-ethnic-kids-running-together/124425491/popup?sq=diverse%20runners/f=CPIHVX/s=DynamicRank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http://www.thinkstockphotos.com/image/stock-photo-group-of-young-children-running-towards/494209209/popup?sq=diverse%20playground/f=CPIHVX/p=2/s=DynamicRank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http://www.thinkstockphotos.com/image/stock-photo-people-doing-stretching-exercise-in-park/494377511/popup?sq=outdoor%20health/f=CPIHVX/p=3/s=DynamicRank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http://www.thinkstockphotos.com/image/stock-photo-asian-family/158898370/popup?sq=outdoor%20health/f=CPIHVX/p=6/s=DynamicRank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99535-32D2-440B-A79A-DA4F72BAE265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590455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b="1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1425" tIns="45711" rIns="91425" bIns="45711"/>
          <a:lstStyle/>
          <a:p>
            <a:fld id="{BD5C8D48-F574-4BDF-96F0-5CDBCB657CE5}" type="slidenum">
              <a:rPr lang="en-US" smtClean="0"/>
              <a:t>13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5152330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Key Messages:</a:t>
            </a:r>
          </a:p>
          <a:p>
            <a:pPr defTabSz="931774">
              <a:defRPr/>
            </a:pPr>
            <a:endParaRPr lang="en-US" sz="1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defTabSz="931774">
              <a:defRPr/>
            </a:pP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Downtown’s </a:t>
            </a:r>
            <a:r>
              <a:rPr lang="en-US" sz="1000" b="1" dirty="0">
                <a:latin typeface="Arial" panose="020B0604020202020204" pitchFamily="34" charset="0"/>
                <a:cs typeface="Arial" panose="020B0604020202020204" pitchFamily="34" charset="0"/>
              </a:rPr>
              <a:t>Klyde Warren Park </a:t>
            </a:r>
            <a:r>
              <a:rPr lang="en-US" sz="1000" dirty="0">
                <a:latin typeface="Arial" panose="020B0604020202020204" pitchFamily="34" charset="0"/>
                <a:cs typeface="Arial" panose="020B0604020202020204" pitchFamily="34" charset="0"/>
              </a:rPr>
              <a:t>isn’t just a green space—it’s an award-winning innovation. Situated over Woodall Rodgers Freeway between Pearl and Saint Paul streets, it is literally a park built on thin air. And it is an urban wonder. Within its 5 acres are a performance pavilion, a restaurant, walking trails, a mini dog park, a children’s playground, water features, an expansive lawn, and much more. </a:t>
            </a:r>
          </a:p>
          <a:p>
            <a:endParaRPr lang="en-US" sz="1000" dirty="0">
              <a:solidFill>
                <a:schemeClr val="bg1">
                  <a:lumMod val="65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lIns="91425" tIns="45711" rIns="91425" bIns="45711"/>
          <a:lstStyle/>
          <a:p>
            <a:fld id="{BD5C8D48-F574-4BDF-96F0-5CDBCB657CE5}" type="slidenum">
              <a:rPr lang="en-US" smtClean="0"/>
              <a:t>14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9027494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1425" tIns="45711" rIns="91425" bIns="45711"/>
          <a:lstStyle/>
          <a:p>
            <a:fld id="{F9A1A51E-214F-4813-8787-61FF751A4750}" type="slidenum">
              <a:rPr lang="en-US"/>
              <a:pPr/>
              <a:t>15</a:t>
            </a:fld>
            <a:endParaRPr lang="en-US" dirty="0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b="1" dirty="0">
                <a:solidFill>
                  <a:srgbClr val="8F096F"/>
                </a:solidFill>
                <a:latin typeface="Arial Narrow" panose="020B0606020202030204" pitchFamily="34" charset="0"/>
              </a:rPr>
              <a:t>Dallas Innovation Alliance, </a:t>
            </a:r>
            <a:r>
              <a:rPr lang="en-US" sz="1200" dirty="0">
                <a:solidFill>
                  <a:prstClr val="black"/>
                </a:solidFill>
                <a:latin typeface="Arial Narrow" panose="020B0606020202030204" pitchFamily="34" charset="0"/>
              </a:rPr>
              <a:t>a coalition of stakeholders invested in building a Smart City Phase I Living Lab in The West End area of downtown </a:t>
            </a:r>
            <a:r>
              <a:rPr lang="en-US" b="0" baseline="0" dirty="0"/>
              <a:t>to differentiate Dallas as a leader in smart cities innovation. </a:t>
            </a:r>
            <a:endParaRPr lang="en-US" sz="1200" b="1" dirty="0">
              <a:solidFill>
                <a:srgbClr val="008C45"/>
              </a:solidFill>
              <a:latin typeface="Arial Narrow" panose="020B0606020202030204" pitchFamily="34" charset="0"/>
            </a:endParaRPr>
          </a:p>
          <a:p>
            <a:endParaRPr lang="en-US" b="1" dirty="0"/>
          </a:p>
          <a:p>
            <a:r>
              <a:rPr lang="en-US" b="1" dirty="0"/>
              <a:t>West End Plaza</a:t>
            </a:r>
            <a:r>
              <a:rPr lang="en-US" dirty="0"/>
              <a:t>: </a:t>
            </a:r>
            <a:r>
              <a:rPr lang="en-US" sz="1600" dirty="0"/>
              <a:t>At</a:t>
            </a:r>
            <a:r>
              <a:rPr lang="en-US" dirty="0"/>
              <a:t> three-quarters of an acre, dubbed the smartest park in America, the park grounds will be compact situated in the heart of one of downtown Dallas’ most historic districts.  </a:t>
            </a:r>
            <a:r>
              <a:rPr lang="en-US" b="0" baseline="0" dirty="0"/>
              <a:t>The area will have </a:t>
            </a:r>
            <a:r>
              <a:rPr lang="en-US" dirty="0"/>
              <a:t>smart lighting, micro-grids, smart parking, smart EV stations, hydroponic offerings, interactive kiosks, smart art and museum exhibits, including installations highlighting the innovation that is happening all across North Texas, public Wi-Fi.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83146611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  <a:ln/>
        </p:spPr>
        <p:txBody>
          <a:bodyPr lIns="91425" tIns="45711" rIns="91425" bIns="45711"/>
          <a:lstStyle/>
          <a:p>
            <a:fld id="{F9A1A51E-214F-4813-8787-61FF751A4750}" type="slidenum">
              <a:rPr lang="en-US"/>
              <a:pPr/>
              <a:t>16</a:t>
            </a:fld>
            <a:endParaRPr lang="en-US" dirty="0"/>
          </a:p>
        </p:txBody>
      </p:sp>
      <p:sp>
        <p:nvSpPr>
          <p:cNvPr id="363522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63523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The city is building </a:t>
            </a:r>
            <a:r>
              <a:rPr lang="en-US" dirty="0">
                <a:hlinkClick r:id="rId3"/>
              </a:rPr>
              <a:t>a 10,000-acre nature district</a:t>
            </a:r>
            <a:r>
              <a:rPr lang="en-US" dirty="0"/>
              <a:t>— nearly 12 times as large as Manhattan's Central Park — along the Trinity River. Featuring plenty of walkways, sports fields, trees, and other flora, the site will become one of the largest urban parks in America.</a:t>
            </a:r>
          </a:p>
        </p:txBody>
      </p:sp>
    </p:spTree>
    <p:extLst>
      <p:ext uri="{BB962C8B-B14F-4D97-AF65-F5344CB8AC3E}">
        <p14:creationId xmlns:p14="http://schemas.microsoft.com/office/powerpoint/2010/main" val="2273326287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http://www.thinkstockphotos.com/image/stock-photo-green-environment/161865156/popup?sq=sustainable/f=CPIHVX/p=2/s=DynamicRank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http://www.thinkstockphotos.com/image/stock-photo-group-of-multi-ethnic-kids-running-together/124425491/popup?sq=diverse%20runners/f=CPIHVX/s=DynamicRank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http://www.thinkstockphotos.com/image/stock-photo-group-of-young-children-running-towards/494209209/popup?sq=diverse%20playground/f=CPIHVX/p=2/s=DynamicRank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http://www.thinkstockphotos.com/image/stock-photo-people-doing-stretching-exercise-in-park/494377511/popup?sq=outdoor%20health/f=CPIHVX/p=3/s=DynamicRank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http://www.thinkstockphotos.com/image/stock-photo-asian-family/158898370/popup?sq=outdoor%20health/f=CPIHVX/p=6/s=DynamicRank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99535-32D2-440B-A79A-DA4F72BAE265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286828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210170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63503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008646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8963812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43506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http://www.thinkstockphotos.com/image/stock-photo-green-environment/161865156/popup?sq=sustainable/f=CPIHVX/p=2/s=DynamicRank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http://www.thinkstockphotos.com/image/stock-photo-group-of-multi-ethnic-kids-running-together/124425491/popup?sq=diverse%20runners/f=CPIHVX/s=DynamicRank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http://www.thinkstockphotos.com/image/stock-photo-group-of-young-children-running-towards/494209209/popup?sq=diverse%20playground/f=CPIHVX/p=2/s=DynamicRank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http://www.thinkstockphotos.com/image/stock-photo-people-doing-stretching-exercise-in-park/494377511/popup?sq=outdoor%20health/f=CPIHVX/p=3/s=DynamicRank</a:t>
            </a:r>
          </a:p>
          <a:p>
            <a:endParaRPr lang="en-US" dirty="0"/>
          </a:p>
          <a:p>
            <a:r>
              <a:rPr lang="en-US" dirty="0"/>
              <a:t>http://www.thinkstockphotos.com/image/stock-photo-asian-family/158898370/popup?sq=outdoor%20health/f=CPIHVX/p=6/s=DynamicRank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7399535-32D2-440B-A79A-DA4F72BAE265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0188134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8E90-FDFD-42DB-AF34-B6384E95CDB7}" type="slidenum">
              <a:rPr lang="en-US" smtClean="0"/>
              <a:pPr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206603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0811073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8E90-FDFD-42DB-AF34-B6384E95CDB7}" type="slidenum">
              <a:rPr lang="en-US" smtClean="0"/>
              <a:pPr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05188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559087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29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6288349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08162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3622100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966C4A1-46AC-40C0-8D9D-520A70D8229D}" type="slidenum">
              <a:rPr lang="en-US" smtClean="0"/>
              <a:pPr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83260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2EF0C9C-728B-469F-B854-9CFB4AF3E88C}" type="slidenum">
              <a:rPr lang="en-US" smtClean="0"/>
              <a:pPr/>
              <a:t>33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77046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8E90-FDFD-42DB-AF34-B6384E95CDB7}" type="slidenum">
              <a:rPr lang="en-US" smtClean="0"/>
              <a:pPr/>
              <a:t>34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607609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000" i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7168F-B052-4BF3-8B06-50198E919F33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0157890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F988E90-FDFD-42DB-AF34-B6384E95CDB7}" type="slidenum">
              <a:rPr lang="en-US" smtClean="0"/>
              <a:pPr/>
              <a:t>38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644204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7394546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59562576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50505456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09304667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19302787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593544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510526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30047510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631757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>
          <a:xfrm>
            <a:off x="3970938" y="8829967"/>
            <a:ext cx="3037840" cy="466433"/>
          </a:xfrm>
          <a:prstGeom prst="rect">
            <a:avLst/>
          </a:prstGeom>
        </p:spPr>
        <p:txBody>
          <a:bodyPr/>
          <a:lstStyle/>
          <a:p>
            <a:fld id="{696BB8E7-0F5D-488A-A51D-8F5562A4D4AF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55343222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9215036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7215656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89055724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8359043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25189635"/>
      </p:ext>
    </p:extLst>
  </p:cSld>
  <p:clrMapOvr>
    <a:masterClrMapping/>
  </p:clrMapOvr>
</p:notes>
</file>

<file path=ppt/notesSlides/notesSlide4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otes Placeholder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4880554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1249473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554550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7376795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651128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F27168F-B052-4BF3-8B06-50198E919F3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3634674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3.png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898666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2324609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7530915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/>
          <p:cNvSpPr/>
          <p:nvPr userDrawn="1"/>
        </p:nvSpPr>
        <p:spPr>
          <a:xfrm>
            <a:off x="-1402" y="-3889"/>
            <a:ext cx="9143999" cy="6858000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5" name="Picture 2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32" y="2590800"/>
            <a:ext cx="3540591" cy="2144369"/>
          </a:xfrm>
          <a:prstGeom prst="rect">
            <a:avLst/>
          </a:prstGeom>
        </p:spPr>
      </p:pic>
      <p:sp>
        <p:nvSpPr>
          <p:cNvPr id="27" name="Rectangle 26"/>
          <p:cNvSpPr/>
          <p:nvPr userDrawn="1"/>
        </p:nvSpPr>
        <p:spPr>
          <a:xfrm>
            <a:off x="4607" y="6766560"/>
            <a:ext cx="1508760" cy="91440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8" name="Rectangle 27"/>
          <p:cNvSpPr/>
          <p:nvPr userDrawn="1"/>
        </p:nvSpPr>
        <p:spPr>
          <a:xfrm>
            <a:off x="1511624" y="6768534"/>
            <a:ext cx="1508760" cy="9144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9" name="Rectangle 28"/>
          <p:cNvSpPr/>
          <p:nvPr userDrawn="1"/>
        </p:nvSpPr>
        <p:spPr>
          <a:xfrm>
            <a:off x="3020384" y="6765938"/>
            <a:ext cx="1621466" cy="10058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0" name="Rectangle 29"/>
          <p:cNvSpPr/>
          <p:nvPr userDrawn="1"/>
        </p:nvSpPr>
        <p:spPr>
          <a:xfrm>
            <a:off x="4617072" y="6766560"/>
            <a:ext cx="1508760" cy="100584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1" name="Rectangle 30"/>
          <p:cNvSpPr/>
          <p:nvPr userDrawn="1"/>
        </p:nvSpPr>
        <p:spPr>
          <a:xfrm>
            <a:off x="6126156" y="6766560"/>
            <a:ext cx="1508760" cy="100584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2" name="Rectangle 31"/>
          <p:cNvSpPr/>
          <p:nvPr userDrawn="1"/>
        </p:nvSpPr>
        <p:spPr>
          <a:xfrm>
            <a:off x="7634916" y="6765402"/>
            <a:ext cx="1508760" cy="100584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4" name="Picture 23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74" y="0"/>
            <a:ext cx="5334451" cy="6858000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51" y="5709880"/>
            <a:ext cx="1288099" cy="9195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83597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imple Text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dirty="0"/>
              <a:t>TITLE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/>
        <p:txBody>
          <a:bodyPr/>
          <a:lstStyle>
            <a:lvl1pPr>
              <a:spcAft>
                <a:spcPts val="600"/>
              </a:spcAft>
              <a:defRPr/>
            </a:lvl1pPr>
            <a:lvl2pPr>
              <a:spcAft>
                <a:spcPts val="600"/>
              </a:spcAft>
              <a:defRPr/>
            </a:lvl2pPr>
            <a:lvl3pPr>
              <a:spcAft>
                <a:spcPts val="600"/>
              </a:spcAft>
              <a:defRPr/>
            </a:lvl3pPr>
            <a:lvl4pPr>
              <a:spcAft>
                <a:spcPts val="600"/>
              </a:spcAft>
              <a:defRPr/>
            </a:lvl4pPr>
            <a:lvl5pPr>
              <a:spcAft>
                <a:spcPts val="600"/>
              </a:spcAft>
              <a:defRPr/>
            </a:lvl5pPr>
          </a:lstStyle>
          <a:p>
            <a:pPr lvl="0"/>
            <a:r>
              <a:rPr lang="en-US" dirty="0"/>
              <a:t>IMPORTANT TEXT</a:t>
            </a:r>
          </a:p>
          <a:p>
            <a:pPr lvl="1"/>
            <a:r>
              <a:rPr lang="en-US" dirty="0"/>
              <a:t>Regular text</a:t>
            </a:r>
          </a:p>
          <a:p>
            <a:pPr lvl="2"/>
            <a:r>
              <a:rPr lang="en-US" dirty="0"/>
              <a:t>Bullet level 1</a:t>
            </a:r>
          </a:p>
          <a:p>
            <a:pPr lvl="3"/>
            <a:r>
              <a:rPr lang="en-US" dirty="0"/>
              <a:t>Bullet level 2</a:t>
            </a:r>
          </a:p>
          <a:p>
            <a:pPr lvl="4"/>
            <a:r>
              <a:rPr lang="en-US" dirty="0"/>
              <a:t>Bullet level 3</a:t>
            </a:r>
          </a:p>
        </p:txBody>
      </p:sp>
      <p:sp>
        <p:nvSpPr>
          <p:cNvPr id="9" name="Text Placeholder 2"/>
          <p:cNvSpPr>
            <a:spLocks noGrp="1"/>
          </p:cNvSpPr>
          <p:nvPr>
            <p:ph type="body" idx="11" hasCustomPrompt="1"/>
          </p:nvPr>
        </p:nvSpPr>
        <p:spPr>
          <a:xfrm>
            <a:off x="696633" y="1060136"/>
            <a:ext cx="7772400" cy="1066691"/>
          </a:xfrm>
        </p:spPr>
        <p:txBody>
          <a:bodyPr anchor="t">
            <a:normAutofit/>
          </a:bodyPr>
          <a:lstStyle>
            <a:lvl1pPr marL="0" indent="0">
              <a:spcBef>
                <a:spcPts val="0"/>
              </a:spcBef>
              <a:buNone/>
              <a:defRPr sz="1400" b="0" spc="0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subtitle here</a:t>
            </a:r>
          </a:p>
        </p:txBody>
      </p:sp>
    </p:spTree>
    <p:extLst>
      <p:ext uri="{BB962C8B-B14F-4D97-AF65-F5344CB8AC3E}">
        <p14:creationId xmlns:p14="http://schemas.microsoft.com/office/powerpoint/2010/main" val="19914687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4871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657864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5761015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19600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4788301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09087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0572390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6282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5EB72A-4C44-4927-AA9F-86F36AC2A6D7}" type="datetimeFigureOut">
              <a:rPr lang="en-US" smtClean="0"/>
              <a:t>5/18/2018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EB28E15-2FD7-4B8A-B420-61BDF40A7886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728878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3" r:id="rId13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6.png"/><Relationship Id="rId5" Type="http://schemas.openxmlformats.org/officeDocument/2006/relationships/image" Target="../media/image21.jpeg"/><Relationship Id="rId4" Type="http://schemas.openxmlformats.org/officeDocument/2006/relationships/image" Target="../media/image20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e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tiff"/><Relationship Id="rId3" Type="http://schemas.openxmlformats.org/officeDocument/2006/relationships/image" Target="../media/image31.jpg"/><Relationship Id="rId7" Type="http://schemas.openxmlformats.org/officeDocument/2006/relationships/image" Target="../media/image35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Relationship Id="rId9" Type="http://schemas.openxmlformats.org/officeDocument/2006/relationships/image" Target="../media/image30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.png"/><Relationship Id="rId4" Type="http://schemas.openxmlformats.org/officeDocument/2006/relationships/image" Target="../media/image3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tiff"/><Relationship Id="rId4" Type="http://schemas.openxmlformats.org/officeDocument/2006/relationships/image" Target="../media/image47.gi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0.jpeg"/><Relationship Id="rId5" Type="http://schemas.openxmlformats.org/officeDocument/2006/relationships/image" Target="../media/image29.tiff"/><Relationship Id="rId4" Type="http://schemas.openxmlformats.org/officeDocument/2006/relationships/image" Target="../media/image4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0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0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jpeg"/><Relationship Id="rId4" Type="http://schemas.openxmlformats.org/officeDocument/2006/relationships/image" Target="../media/image29.tiff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tiff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2.pn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68.png"/><Relationship Id="rId3" Type="http://schemas.openxmlformats.org/officeDocument/2006/relationships/image" Target="../media/image63.jpg"/><Relationship Id="rId7" Type="http://schemas.openxmlformats.org/officeDocument/2006/relationships/image" Target="../media/image67.png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Relationship Id="rId9" Type="http://schemas.openxmlformats.org/officeDocument/2006/relationships/image" Target="../media/image6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jp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png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4.png"/><Relationship Id="rId5" Type="http://schemas.openxmlformats.org/officeDocument/2006/relationships/image" Target="../media/image73.png"/><Relationship Id="rId4" Type="http://schemas.openxmlformats.org/officeDocument/2006/relationships/image" Target="../media/image72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image" Target="../media/image81.png"/><Relationship Id="rId3" Type="http://schemas.openxmlformats.org/officeDocument/2006/relationships/image" Target="../media/image76.png"/><Relationship Id="rId7" Type="http://schemas.openxmlformats.org/officeDocument/2006/relationships/image" Target="../media/image80.png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png"/><Relationship Id="rId5" Type="http://schemas.openxmlformats.org/officeDocument/2006/relationships/image" Target="../media/image78.png"/><Relationship Id="rId10" Type="http://schemas.openxmlformats.org/officeDocument/2006/relationships/image" Target="../media/image83.png"/><Relationship Id="rId4" Type="http://schemas.openxmlformats.org/officeDocument/2006/relationships/image" Target="../media/image77.png"/><Relationship Id="rId9" Type="http://schemas.openxmlformats.org/officeDocument/2006/relationships/image" Target="../media/image8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4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g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jp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g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blsstrategies.com/" TargetMode="External"/><Relationship Id="rId2" Type="http://schemas.openxmlformats.org/officeDocument/2006/relationships/notesSlide" Target="../notesSlides/notesSlide45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png"/><Relationship Id="rId4" Type="http://schemas.openxmlformats.org/officeDocument/2006/relationships/hyperlink" Target="mailto:ashapiro@BLSstrategies.com" TargetMode="Externa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.png"/><Relationship Id="rId3" Type="http://schemas.openxmlformats.org/officeDocument/2006/relationships/image" Target="../media/image8.jpeg"/><Relationship Id="rId7" Type="http://schemas.openxmlformats.org/officeDocument/2006/relationships/image" Target="../media/image12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6.png"/><Relationship Id="rId5" Type="http://schemas.openxmlformats.org/officeDocument/2006/relationships/oleObject" Target="../embeddings/oleObject1.bin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955" y="2362200"/>
            <a:ext cx="8229600" cy="4343400"/>
          </a:xfrm>
        </p:spPr>
        <p:txBody>
          <a:bodyPr>
            <a:noAutofit/>
          </a:bodyPr>
          <a:lstStyle/>
          <a:p>
            <a:r>
              <a:rPr lang="en-US" sz="2800" b="1" dirty="0"/>
              <a:t>Moderated Panel</a:t>
            </a:r>
            <a:r>
              <a:rPr lang="en-US" sz="2800" dirty="0"/>
              <a:t>: </a:t>
            </a:r>
            <a:r>
              <a:rPr lang="en-US" sz="2800" b="1" dirty="0"/>
              <a:t>Community Perspectives on Business Retention/Attraction</a:t>
            </a:r>
            <a:br>
              <a:rPr lang="en-US" sz="2800" b="1" dirty="0"/>
            </a:br>
            <a:r>
              <a:rPr lang="en-US" sz="2800" b="1" dirty="0"/>
              <a:t> </a:t>
            </a:r>
            <a:br>
              <a:rPr lang="en-US" sz="2000" dirty="0"/>
            </a:br>
            <a:r>
              <a:rPr lang="en-US" sz="2000" b="1" dirty="0"/>
              <a:t>Moderator: </a:t>
            </a:r>
            <a:r>
              <a:rPr lang="en-US" sz="2000" dirty="0"/>
              <a:t>Terry </a:t>
            </a:r>
            <a:r>
              <a:rPr lang="en-US" sz="2000" dirty="0" err="1"/>
              <a:t>Clower</a:t>
            </a:r>
            <a:r>
              <a:rPr lang="en-US" sz="2000" dirty="0"/>
              <a:t>, Professor of Public Policy, George Mason University</a:t>
            </a:r>
            <a:br>
              <a:rPr lang="en-US" sz="2000" dirty="0"/>
            </a:br>
            <a:br>
              <a:rPr lang="en-US" sz="2000" dirty="0"/>
            </a:br>
            <a:r>
              <a:rPr lang="en-US" sz="2000" b="1" dirty="0"/>
              <a:t>Speakers: </a:t>
            </a:r>
            <a:br>
              <a:rPr lang="en-US" sz="2000" b="1" dirty="0"/>
            </a:br>
            <a:r>
              <a:rPr lang="en-US" sz="2000" dirty="0"/>
              <a:t>Jessica Heer - Senior Vice President, Talent Attraction, Say Yes to Dallas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Michael Clark - Director, Roanoke Parks and Recreation 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Pete </a:t>
            </a:r>
            <a:r>
              <a:rPr lang="en-US" sz="2000" dirty="0" err="1"/>
              <a:t>Eshelmen</a:t>
            </a:r>
            <a:r>
              <a:rPr lang="en-US" sz="2000" dirty="0"/>
              <a:t> - Director of Outdoor Branding, Roanoke Regional Partnership</a:t>
            </a:r>
            <a:br>
              <a:rPr lang="en-US" sz="2000" dirty="0"/>
            </a:br>
            <a:br>
              <a:rPr lang="en-US" sz="2000" dirty="0"/>
            </a:br>
            <a:r>
              <a:rPr lang="en-US" sz="2000" dirty="0"/>
              <a:t> Andy Shapiro - Corporate Location Advisory expert; Managing Director, Biggins Lacy Shapiro &amp; Co</a:t>
            </a:r>
            <a:br>
              <a:rPr lang="en-US" sz="2000" dirty="0"/>
            </a:br>
            <a:br>
              <a:rPr lang="en-US" sz="2000" dirty="0"/>
            </a:br>
            <a:endParaRPr lang="en-US" sz="2000" b="1" dirty="0">
              <a:solidFill>
                <a:srgbClr val="6CA4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-16933"/>
            <a:ext cx="2895600" cy="178542"/>
          </a:xfrm>
          <a:prstGeom prst="rect">
            <a:avLst/>
          </a:prstGeom>
          <a:solidFill>
            <a:srgbClr val="6CA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87911" y="-16933"/>
            <a:ext cx="2856089" cy="178542"/>
          </a:xfrm>
          <a:prstGeom prst="rect">
            <a:avLst/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-16933"/>
            <a:ext cx="3392311" cy="17854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0B7AF0-9311-4771-B3E2-A9C86D15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10009"/>
          <a:stretch/>
        </p:blipFill>
        <p:spPr>
          <a:xfrm>
            <a:off x="2895600" y="182874"/>
            <a:ext cx="33923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300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Text Placeholder 3"/>
          <p:cNvSpPr>
            <a:spLocks noGrp="1"/>
          </p:cNvSpPr>
          <p:nvPr>
            <p:ph type="body" idx="11"/>
          </p:nvPr>
        </p:nvSpPr>
        <p:spPr>
          <a:xfrm>
            <a:off x="427069" y="1100362"/>
            <a:ext cx="8305800" cy="716500"/>
          </a:xfrm>
        </p:spPr>
        <p:txBody>
          <a:bodyPr>
            <a:noAutofit/>
          </a:bodyPr>
          <a:lstStyle/>
          <a:p>
            <a:pPr algn="ctr"/>
            <a:r>
              <a:rPr lang="en-US" sz="2200" dirty="0">
                <a:latin typeface="Arial" charset="0"/>
                <a:ea typeface="Arial" charset="0"/>
                <a:cs typeface="Arial" charset="0"/>
              </a:rPr>
              <a:t>Affordability trumps other factors in terms of importance when considering a city to live followed by family, schools, and parks. </a:t>
            </a:r>
          </a:p>
        </p:txBody>
      </p:sp>
      <p:sp>
        <p:nvSpPr>
          <p:cNvPr id="16" name="Rectangle 15"/>
          <p:cNvSpPr/>
          <p:nvPr/>
        </p:nvSpPr>
        <p:spPr>
          <a:xfrm>
            <a:off x="1139933" y="3734274"/>
            <a:ext cx="3527051" cy="426720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1139933" y="4205445"/>
            <a:ext cx="3527051" cy="451895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184894" y="3734274"/>
            <a:ext cx="955039" cy="426720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84894" y="4205445"/>
            <a:ext cx="955039" cy="451895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1139933" y="3472654"/>
            <a:ext cx="3527051" cy="223520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184893" y="3472654"/>
            <a:ext cx="955040" cy="223520"/>
          </a:xfrm>
          <a:prstGeom prst="rect">
            <a:avLst/>
          </a:prstGeom>
          <a:solidFill>
            <a:srgbClr val="8F096F">
              <a:alpha val="30000"/>
            </a:srgb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graphicFrame>
        <p:nvGraphicFramePr>
          <p:cNvPr id="22" name="Chart 21"/>
          <p:cNvGraphicFramePr/>
          <p:nvPr>
            <p:extLst>
              <p:ext uri="{D42A27DB-BD31-4B8C-83A1-F6EECF244321}">
                <p14:modId xmlns:p14="http://schemas.microsoft.com/office/powerpoint/2010/main" val="2503599750"/>
              </p:ext>
            </p:extLst>
          </p:nvPr>
        </p:nvGraphicFramePr>
        <p:xfrm>
          <a:off x="-192567" y="2924892"/>
          <a:ext cx="9347200" cy="309490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23" name="Rectangle 22"/>
          <p:cNvSpPr/>
          <p:nvPr/>
        </p:nvSpPr>
        <p:spPr>
          <a:xfrm>
            <a:off x="971756" y="2133791"/>
            <a:ext cx="689288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Please indicate how important each of the following items is in considering living in a large city. </a:t>
            </a:r>
          </a:p>
          <a:p>
            <a:pPr algn="ctr"/>
            <a:r>
              <a:rPr lang="en-US" sz="1200" i="1" dirty="0">
                <a:latin typeface="Arial" charset="0"/>
                <a:ea typeface="Arial" charset="0"/>
                <a:cs typeface="Arial" charset="0"/>
              </a:rPr>
              <a:t>Use a 0-10 scale with 0 being not important at all and 10 being extremely important.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70391" y="3462494"/>
            <a:ext cx="670376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Primary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252228" y="3816798"/>
            <a:ext cx="89800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Second tier</a:t>
            </a:r>
          </a:p>
        </p:txBody>
      </p:sp>
      <p:sp>
        <p:nvSpPr>
          <p:cNvPr id="38" name="TextBox 37"/>
          <p:cNvSpPr txBox="1"/>
          <p:nvPr/>
        </p:nvSpPr>
        <p:spPr>
          <a:xfrm>
            <a:off x="409322" y="4304511"/>
            <a:ext cx="740908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Third tier</a:t>
            </a:r>
          </a:p>
        </p:txBody>
      </p:sp>
      <p:sp>
        <p:nvSpPr>
          <p:cNvPr id="39" name="TextBox 38"/>
          <p:cNvSpPr txBox="1"/>
          <p:nvPr/>
        </p:nvSpPr>
        <p:spPr>
          <a:xfrm>
            <a:off x="32342" y="3026523"/>
            <a:ext cx="1274708" cy="43088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Communications</a:t>
            </a:r>
          </a:p>
          <a:p>
            <a:pPr algn="ctr"/>
            <a:r>
              <a:rPr lang="en-US" sz="1100" i="1" dirty="0">
                <a:latin typeface="Arial" charset="0"/>
                <a:ea typeface="Arial" charset="0"/>
                <a:cs typeface="Arial" charset="0"/>
              </a:rPr>
              <a:t>Prioritization</a:t>
            </a:r>
          </a:p>
        </p:txBody>
      </p:sp>
      <p:pic>
        <p:nvPicPr>
          <p:cNvPr id="28" name="Picture 2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29" name="Rectangle 28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0" name="Rectangle 29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2" name="Rectangle 31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TextBox 34"/>
          <p:cNvSpPr txBox="1"/>
          <p:nvPr/>
        </p:nvSpPr>
        <p:spPr>
          <a:xfrm>
            <a:off x="-13452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Survey: Moving Considerations</a:t>
            </a:r>
          </a:p>
        </p:txBody>
      </p:sp>
    </p:spTree>
    <p:extLst>
      <p:ext uri="{BB962C8B-B14F-4D97-AF65-F5344CB8AC3E}">
        <p14:creationId xmlns:p14="http://schemas.microsoft.com/office/powerpoint/2010/main" val="4777500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15"/>
          <p:cNvSpPr>
            <a:spLocks noChangeAspect="1"/>
          </p:cNvSpPr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 rotWithShape="1">
            <a:blip r:embed="rId3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 l="-47209" r="-10433"/>
            </a:stretch>
          </a:blipFill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50800" tIns="50800" rIns="50800" bIns="50800" numCol="1" spcCol="38100" rtlCol="0" anchor="ctr">
            <a:spAutoFit/>
          </a:bodyPr>
          <a:lstStyle/>
          <a:p>
            <a:pPr marL="0" marR="0" indent="0" algn="ctr" defTabSz="825500" rtl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</a:pPr>
            <a:endParaRPr kumimoji="0" lang="en-US" sz="3200" b="0" i="0" u="none" strike="noStrike" cap="none" spc="0" normalizeH="0" baseline="0">
              <a:ln>
                <a:noFill/>
              </a:ln>
              <a:solidFill>
                <a:srgbClr val="FFFFFF"/>
              </a:solidFill>
              <a:effectLst/>
              <a:uFillTx/>
              <a:latin typeface="+mn-lt"/>
              <a:ea typeface="+mn-ea"/>
              <a:cs typeface="+mn-cs"/>
              <a:sym typeface="Helvetica Light"/>
            </a:endParaRPr>
          </a:p>
        </p:txBody>
      </p:sp>
      <p:sp>
        <p:nvSpPr>
          <p:cNvPr id="18" name="Flowchart: Manual Operation 17"/>
          <p:cNvSpPr/>
          <p:nvPr/>
        </p:nvSpPr>
        <p:spPr>
          <a:xfrm rot="5400000" flipV="1">
            <a:off x="3771900" y="1485899"/>
            <a:ext cx="6858000" cy="3886204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5257798" y="338316"/>
            <a:ext cx="2895602" cy="12618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2017</a:t>
            </a:r>
          </a:p>
          <a:p>
            <a:r>
              <a:rPr lang="en-US" sz="3800" b="1" dirty="0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5334000" y="1492770"/>
            <a:ext cx="3810000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WEBSITE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SOCIAL MEDIA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INFLUENCERS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QUARTERLY MAGAZINE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VIDEOS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TESTIMONIALS 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RECRUITING TOOLKIT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JOBS PORTAL</a:t>
            </a:r>
          </a:p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ü"/>
            </a:pPr>
            <a:r>
              <a:rPr lang="en-US" dirty="0">
                <a:latin typeface="Arial" panose="020B0604020202020204" pitchFamily="34" charset="0"/>
                <a:cs typeface="Arial" panose="020B0604020202020204" pitchFamily="34" charset="0"/>
              </a:rPr>
              <a:t>EVENTS</a:t>
            </a:r>
          </a:p>
        </p:txBody>
      </p:sp>
      <p:pic>
        <p:nvPicPr>
          <p:cNvPr id="27" name="Picture 26" descr="http://sayyestodallas.com/wp-content/uploads/2017/01/SayYestoDallas_logo3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3" y="5595877"/>
            <a:ext cx="1880937" cy="12661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601600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Picture 3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7227" t="19502" r="33334" b="36130"/>
          <a:stretch/>
        </p:blipFill>
        <p:spPr>
          <a:xfrm>
            <a:off x="-1" y="0"/>
            <a:ext cx="9144001" cy="6858000"/>
          </a:xfrm>
          <a:prstGeom prst="rect">
            <a:avLst/>
          </a:prstGeom>
        </p:spPr>
      </p:pic>
      <p:sp>
        <p:nvSpPr>
          <p:cNvPr id="35" name="Rectangle 34"/>
          <p:cNvSpPr/>
          <p:nvPr/>
        </p:nvSpPr>
        <p:spPr>
          <a:xfrm>
            <a:off x="-1" y="1371600"/>
            <a:ext cx="9144001" cy="452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Text Placeholder 2"/>
          <p:cNvSpPr txBox="1">
            <a:spLocks/>
          </p:cNvSpPr>
          <p:nvPr/>
        </p:nvSpPr>
        <p:spPr>
          <a:xfrm>
            <a:off x="4560570" y="2307281"/>
            <a:ext cx="2194560" cy="3560119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PARKS &amp; OUTDOORS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Parks &amp; Trails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Walk &amp; Roll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Lakes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Golf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It’s A Dog’s Life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Hidden Gems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Text Placeholder 4"/>
          <p:cNvSpPr txBox="1">
            <a:spLocks/>
          </p:cNvSpPr>
          <p:nvPr/>
        </p:nvSpPr>
        <p:spPr>
          <a:xfrm>
            <a:off x="2301240" y="2308376"/>
            <a:ext cx="2194560" cy="3537685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LIVING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Urban Living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Dallas Neighborhoods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Beyond Dallas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Getting Around 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Education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Housing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Live-Work-Play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Healthcare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6" name="Text Placeholder 2"/>
          <p:cNvSpPr txBox="1">
            <a:spLocks/>
          </p:cNvSpPr>
          <p:nvPr/>
        </p:nvSpPr>
        <p:spPr>
          <a:xfrm>
            <a:off x="32068" y="2306780"/>
            <a:ext cx="2194560" cy="3554272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JOBS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Search for jobs in the Dallas Region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Fortune 1000 &amp; HQ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Major Employers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By Industry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Text Placeholder 4"/>
          <p:cNvSpPr txBox="1">
            <a:spLocks/>
          </p:cNvSpPr>
          <p:nvPr/>
        </p:nvSpPr>
        <p:spPr>
          <a:xfrm>
            <a:off x="6873240" y="2305402"/>
            <a:ext cx="2194560" cy="3555648"/>
          </a:xfrm>
          <a:prstGeom prst="rect">
            <a:avLst/>
          </a:prstGeom>
          <a:ln>
            <a:noFill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1400" b="1" u="sng" dirty="0">
                <a:latin typeface="Arial" panose="020B0604020202020204" pitchFamily="34" charset="0"/>
                <a:cs typeface="Arial" panose="020B0604020202020204" pitchFamily="34" charset="0"/>
              </a:rPr>
              <a:t>CULTURE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People &amp; Demographics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Arts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Shopping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Dining &amp; Nightlife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Family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Giving Back</a:t>
            </a:r>
          </a:p>
          <a:p>
            <a:r>
              <a:rPr lang="en-US" sz="1400" dirty="0">
                <a:latin typeface="Arial" panose="020B0604020202020204" pitchFamily="34" charset="0"/>
                <a:cs typeface="Arial" panose="020B0604020202020204" pitchFamily="34" charset="0"/>
              </a:rPr>
              <a:t>Sports</a:t>
            </a:r>
          </a:p>
          <a:p>
            <a:pPr marL="0" indent="0" algn="ctr">
              <a:buNone/>
            </a:pPr>
            <a:endParaRPr lang="en-US" sz="1400" b="1" u="sng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32068" y="1368953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Defining Quality of life</a:t>
            </a:r>
          </a:p>
        </p:txBody>
      </p:sp>
    </p:spTree>
    <p:extLst>
      <p:ext uri="{BB962C8B-B14F-4D97-AF65-F5344CB8AC3E}">
        <p14:creationId xmlns:p14="http://schemas.microsoft.com/office/powerpoint/2010/main" val="1918671442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591457" y="902761"/>
            <a:ext cx="8552543" cy="31085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3000" dirty="0">
                <a:latin typeface="Arial Narrow" panose="020B0606020202030204" pitchFamily="34" charset="0"/>
              </a:rPr>
              <a:t>We love </a:t>
            </a:r>
            <a:r>
              <a:rPr lang="en-US" sz="6800" b="1" dirty="0">
                <a:solidFill>
                  <a:srgbClr val="8F096F"/>
                </a:solidFill>
                <a:latin typeface="Arial Narrow" panose="020B0606020202030204" pitchFamily="34" charset="0"/>
              </a:rPr>
              <a:t>spending time outside </a:t>
            </a:r>
            <a:r>
              <a:rPr lang="en-US" sz="3000" dirty="0">
                <a:latin typeface="Arial Narrow" panose="020B0606020202030204" pitchFamily="34" charset="0"/>
              </a:rPr>
              <a:t>because we can spend nearly 350 days a year outside, we find ways to foster outdoors and recreational opportunities.</a:t>
            </a:r>
            <a:endParaRPr lang="en-US" sz="3000" dirty="0">
              <a:solidFill>
                <a:schemeClr val="bg1">
                  <a:lumMod val="65000"/>
                </a:schemeClr>
              </a:solidFill>
              <a:latin typeface="Arial Narrow" panose="020B0606020202030204" pitchFamily="34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1600200"/>
            <a:ext cx="457200" cy="96672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rgbClr val="FF6600"/>
                </a:solidFill>
              </a:rPr>
              <a:t>           </a:t>
            </a: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0" y="0"/>
            <a:ext cx="762000" cy="231775"/>
          </a:xfrm>
        </p:spPr>
        <p:txBody>
          <a:bodyPr/>
          <a:lstStyle/>
          <a:p>
            <a:r>
              <a:rPr lang="en-US" sz="500" kern="120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Outdoors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98284272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382000" y="0"/>
            <a:ext cx="762000" cy="231775"/>
          </a:xfrm>
        </p:spPr>
        <p:txBody>
          <a:bodyPr/>
          <a:lstStyle/>
          <a:p>
            <a:r>
              <a:rPr lang="en-US" sz="500" kern="120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Outdoors</a:t>
            </a:r>
            <a:endParaRPr lang="en-US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3" y="4332302"/>
            <a:ext cx="2572406" cy="1687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7100" y="2356357"/>
            <a:ext cx="2584700" cy="172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1333" y="375158"/>
            <a:ext cx="2584700" cy="17231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Rectangle 2"/>
          <p:cNvSpPr/>
          <p:nvPr/>
        </p:nvSpPr>
        <p:spPr>
          <a:xfrm>
            <a:off x="3124200" y="375158"/>
            <a:ext cx="5867400" cy="47397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/>
            <a:r>
              <a:rPr lang="en-US" sz="4000" b="1" dirty="0">
                <a:solidFill>
                  <a:srgbClr val="8F096F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Klyde Warren Park</a:t>
            </a:r>
          </a:p>
          <a:p>
            <a:pPr algn="ctr" fontAlgn="base"/>
            <a:endParaRPr lang="en-US" sz="2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 fontAlgn="base"/>
            <a:r>
              <a:rPr lang="en-US" sz="2000" dirty="0">
                <a:latin typeface="Arial" panose="020B0604020202020204" pitchFamily="34" charset="0"/>
                <a:cs typeface="Arial" panose="020B0604020202020204" pitchFamily="34" charset="0"/>
              </a:rPr>
              <a:t>Situated over Woodall Rodgers Freeway between Pearl &amp; Saint Paul Streets in Downtown Dallas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endParaRPr lang="en-US" sz="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Performance pavilion, walking trails, dog park, children’s playground, games area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Free book signings, group exercise, movies, music, + more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Daily food trucks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Accessible by M-Line Trolley, DART, and D-link</a:t>
            </a:r>
          </a:p>
          <a:p>
            <a:pPr marL="285750" indent="-285750" fontAlgn="base">
              <a:lnSpc>
                <a:spcPct val="200000"/>
              </a:lnSpc>
              <a:buFont typeface="Arial" panose="020B0604020202020204" pitchFamily="34" charset="0"/>
              <a:buChar char="•"/>
            </a:pPr>
            <a:r>
              <a:rPr lang="en-US" sz="1600" dirty="0">
                <a:latin typeface="Arial" panose="020B0604020202020204" pitchFamily="34" charset="0"/>
                <a:cs typeface="Arial" panose="020B0604020202020204" pitchFamily="34" charset="0"/>
              </a:rPr>
              <a:t>2014 Urban Land Institute Urban Open Space Award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17" name="Rectangle 16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1" name="Rectangle 20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47701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4" descr="data:image/jpeg;base64,/9j/4AAQSkZJRgABAQAAAQABAAD/2wCEAAkGBxQTEhUUExQVFhUXGBwYGBgYGBgcHhkaIBcYGCAZGxoaHCggGholHhwcITEiJSkrLi4uHB8zODMuNygtLiwBCgoKDg0OGhAQGjQmICUsLCwsLDQsLDQvNCwsLywsLCwsLCwsLCwsLDQsLCwsLCwsLCwsLCwsLCwsLCwsLCwsLP/AABEIALcBEwMBIgACEQEDEQH/xAAcAAABBQEBAQAAAAAAAAAAAAAEAAIDBQYBBwj/xABBEAACAQIEBAQEBAQEBQMFAAABAhEDIQAEEjEFIkFRE2FxgQYykaFCsdHwFCNSwQdi4fEVFiQzkhdygkNTY6Li/8QAGgEAAwEBAQEAAAAAAAAAAAAAAQIDAAQFBv/EADMRAAICAgEBBgMHAwUAAAAAAAABAhEDIRIxBCJBUWHwE3GBBTKRobHR4SNS8RRCYpLB/9oADAMBAAIRAxEAPwDyOlTIF/31xY8GyuqoRqCnSWBIkWUmOwnucCCtyBdIsZm87QesRt06DFhwviRpLVXw0c1FC6m1EqAZ5YYC8CZnYY5/Ex6X8O5FSlOjWraEQ3am5YM2hv5aNEgklpUTBtuwwdx7htPKUVzGUqs/hAFtDagKb/0K0hZJBYyCZMX28mbMOECaiApNgxIuZsNh023xEubcCAxgmYm04LnaMelfD3xymrTWMKWktp1mApkQbAHUe5N9sVvxf8ZU83mWBLvQpIy0xOnXUn/uHTEiwgHcdsYCohmeuNP8NfDCOnjVqihTMAMC0gbEbjvtiWTKoQbYUrJeE8ZzRemA7KqgqloAU9JAmPXEvFcpVLu7kRc9b9Znbri14BxfLrTam1MsoYw1p7Dra2Cc2KREs5VGDC8tvOx2B2M+vv5/x5OduJSlXUynw7xiplapq0TpeImxEE3EEemL7OcbzGaQa6zuT8yAbiSxMABYFo9JwDV4VSpP8+pdO5i576ZkDffpgehaCrREwbgHvB746VklMk9Gko8NoowYBiTbnkswsACGMArtIgY1eUzTNpUKKa7EgqdMry2ggnqY8seY1s+WM6iSd94n8z9sWdDNNphSQJ5gWgg7ExECx6nrjny9n5bkGOWjU57hxq6TJYqxg2Wew1G3nO0dBiv+IMoV8Nm8On4hk6hpAkK3M1xAESQLbDEbcpmm7syrysm6nTcAkgWHL5z54GbOIKgNRhMBSSgLNeTMgggzH3vhFg2uI7noWWzdTMFiiqiQTd4ErYLAAO4JAvvexOI+DcEasxbTqAbnaYgb2JtcTHn2xY5bPLmEZUbStNVGm5AAYHUp0i+4AsJOO5ascu/jOxaloIYKpaZizCflEm46Wmcc2dyjJwSqlrqGNPZG2Ryy1kikX0IROr8V7lYEkeZ28wMOzGcqUdeggMykNCL8u06xJncdOlz0k4RkiDroFBSqXAQtqZbNYEAMswvMV8xth/FqV9KIRXeksKJZDGmd40dCST1ixxoyeNp3utX+fyrxC1aA6GSLqukza+4E9rgY5mp5ZplPIMRO0TJgT/piXN03Wkuq0CajjlAsIVQx3BMkwP7YrsrxoLqCs7jZdU840sINyREm4PTzONHJPIpAcUqsIr0SS0g3YFpkEA6fKCJ8vcROLCpRFPwyqI/jGVOokEjqASVkSLn7YAq5d2zFJg6K1Yw6mbTzGSLi2kwBv1tODvi9VOkaXinJVSVCmLWsSAdJ3je0455J84xY6XUmz2fDfymjx2IDBQQurkPywRpAJMnz7nFTRo1yXZVB0Poa52Bg6bbTIn/KcWmTWiwQ5cqKlMKWWmG8JSsrI1gS38w+ZgdgcWVHMaCGCwhvIm4u2phEHc9TMAxifLgqivx9/gGrM7nqSqVYgaXEQ1iGspmDCwZvtynpgTjVDxKIprWJqPqVKcgybQJZpXy6xtbF1xLLozkGoNIk+HHPUMEkgkRym8CdySQYxW5UUkzSvTUWSFjmCG0PaAWNhud7TN64m1tdVsDSAOEcIfLVVC1woqUmQh7HUQDCgExqaI8tU4v+CsqLVphkNRSWJ0jlvr1Bjyhoc8rfiH1y3EeIF2IYa3klomOUGwBUEKAb+Rx3gXHHoGojKzrUaxW8PHS2lhG/kQfI3y4smSFvr9FYFJIsMx8QVKS6FEguZYjvNoGxHWMBpXq5khSxVaixIQQNF4UxcyYP52wFxDidOqkJTAcD+kLHKJMzzc1oA6dABjp+IatFCUKGKYA3lVF7CxPSZsb9NnjgaXdj3gXvbI6eZzFA6aJuSqsy/wD1AGmDBkdZ22Nxj0qrw1KGVCTqq1T4jvU1fMRAOmSAAIAQQNsYOjl1qu9OsdT6lFME/wAxj4QOglR/2/xGVO42vjQZ3PjwHStzsFClkYgimsOZNQ6tWwNpM4TtTdqFbvf8eYYooKnw7VrHSKisygsDzAgFwT3WPP7SQCzOcEd8uqBVRxMy3zRLEkD5mJ0gATEHbraZTh9SvSpVUq6AWABWmykxO5BXXIsfMDqCMPyNFpeoROoDRVLtNPWmqWXvG8f5gCcHJllHo+n6/l78AKNmfyQQU1DZdmMC48Vpm+61kE9wFEGReJKxerSywsWzAPkRHqJEwd74WHeffSX5m4HmsyAYtO+OUwb4YSSoHQHbzxIr9Mew7JDkBw+msx5Y474uPh7wyX8RZhDpJ2D7BiOoE7fnhG9WwhuV4hTNSnqpJoUCFAMTpiSJne5GxM42vw1wCgaH8V4lzUYmmEtA1cncEggiPLzx5pXUqbddseyfDVDxuHIXGipBpklRzAcwLBptJXmtMgeeI5uLwy+QY/eMvw/gdP8AhaldQrOzMRvYAtMHY2g/TyxmOJ8RcmFaViyzaPIbd5x6fn8yqUHTQGV1IMCATGksAo5fXsLbCfM8xlT0EljIEbEbi94/MY87seTnKUpdPApkXgVSZ5jqknYAmL22+mO0KrMACG0g6jF9pk2uLT3xLmMo9KHIjVcCx29Nun1wFRrMptOx2mBbf6Y9mEoyWuhzSiGHSflJWCd+o6T/AJt8F5Z1UTMz9vrOKikmlt+kie364sFqrHWCIIECfft1w0kTaLfLZ8MIBYW7/b6f2ws6NQXRIKjpN4HYnfFMlRY6ahspN/br2/TFnwrNzq/liAskkwq9JutzJjab++JyXGN+QY2O4NlM0zqqhkV3Ul4sDDaWcD5hdvvjbpw9AQCpquQktyqobTdym0HVFpEg7GMM4Pl1NE1nBYuf5ZKEwoYkMhN+b5ptBiMHNmPGZqoYaaZ0soXroHMGBj8VwRIgnaCPH7V2mU3S1R1QgkQ58hREnTTAhwFgvB2kGSbiTtOwnEfBK6q5ZyTULAauUEdQGUDSQeYkk3I8rPzKLpJpqNRVhoErpgiBsLnv3kjFRmjUYLoDyVIqaQvJpi7kqASYJ3HvGOOEeUaf4jvTBuLq5cuSdDEAU+sTE+TfKwMgQBO0Y7nuDVFQRVOjYECZkmAQpJuoG4sTuMNyFCs5LUywLLpOr5QpYmVCzyyInzx3PCtTQuvNUPM0xcT+AWCTF4A+XHXTjUYta9+2K34tFTnOH1QTCSvZPmJHUfigbztAE+fcjxCsxCKwlF1lWJIJgjYjVPTfcgDcHFlw6szByyGwKkMZGliA0KpgjuLnp0xNWY0atBTU0wil9U2YySAYOyxYQCSemHeVu4yWwJoCzGXq06KHU9KYBpsJIBF1YKANpIEaiBMAxiTJcYSsRl1PKpLtWhlmxJAXpeALewxc50l6lWmAwVBLxpgkqW2UDVMgk7CPPGZyhWlUd6VM69FgAdJMaRYb3BNuoGJwfOLtb6r69PbGbaZd5vMxW8MBZZgCYjYK2oQfSxtGkSb4r+B0lDNUqaVF0CsQhLE21EwAIU303g9cMo8Gq5jQWBWmoYk3BsvzBT8w2vYmT2xoH4TQzALONWoSNIiISOVgoLekxaLbYWUo448b+deA22UQyZrU2rUyrQ+ltWkaYII0tsRBA9SO2G1OHU6deUcOyBStMHSA7MJaC0XURpHl1tizzXBaafyqQCI7Aw0sAAsSeaSJAMz+GbzZtThLB2qgsqUwZRguprNbUJPUQQJJPvgLKv7te9f+C0ZziaOGLQGUmNWkfMYIQW1bgDvjlf4eNVaYpgI0Av8ALrbULEjZAJ695vMYNpZasabNRkEc3MJIYGaa6SdKtqvJMW6zDavmKK1ZkVlA1MrHSAUuW1EFSGYmBBMd7YfJnliS4+/oZK+pls4lQVPFpJ/NdoXSRqbYXhjKgKN7bHAXEcqadVKeaaqEFNfG0eG7LqU2WWjrB2A7WxpeG8FqU82zs6LTIV9LHWTAIXQAdWx6noJ7lakq1WoOialD1XqshCrDqB4auArEq3exkAwMUjmjbk3fr78jNeQk47RWmKaOtNFNMKFEBLLChmJBYXvcagTI3MdPIjMP4dJT4auXLeI0bk6iB8zG0eQtGI+N5KgxHiIzMFIILO02ERpYFKlgCRqHvgrhdF0TwIpCizs1IIxuSVsWMkCBEgbtIAsMSy41GHOPX3vwsy8iTOZ3KI5VlqBhEhdJGwNyyzq79jOO40WX4fQVFBq1ZCieWbwJuUkmZwsc/wASK1r/ALDcD55Smw3BHXD0ucF1qbM20k9RefK2HfwxVZjeN/PH0zejnEKPXBVFSvTDMuLAt1sPLrglBLCY+uJ1q0YmFGSJtbG//wAPc9QSBVdUAYs4ZSdZChUSdlUEs53ltJ6YweqfWd7flgzJ17FDGxMzaJiCel++FSmldf4F5KyX42+KXrV3RGApa5Ub7CN+g/ZvitNVnjVLEC8EySbdrnyxGmTDNcRF4EkxAYsQN1A64jrgq0hwR/UDJ67jc2xljjVJdBHJ3ZJmlIA1amkWJ5eXoQJ6+9oPWcC084wUqLdZi/bfpiKrV2EWBsAdiY29TiZMsw2pmNN573E3/f3xRRpbHbsTZgVACfm9hq9zhzo8BmEgd9ttpGBgOpG+w6Dz9owUKbhdQVtBE6rx8zLc7bqR9sUtCNDMvl/FdVpqXqMDpUXJtNuuPVuE5RHylOlUpLSNMeGVqaWJiZLKGi7SQZHe0yfMuE1XpVEzAR/DDaWqBSQuwYB+jQY6b49JzmdSogrUSWBWxAMjYSTEkSZI6X9vL+0ZyuMV08/X9CuKIXmD/D0UpLq0iFJaW0jaJkCANXsPKcV1LMrSgIrsbsQFaGHdmjSRAG52+5ala1IFpqBoLKxK3lQSNul4nt6Y7UzwplSh5QI06rxAtpNobSO0DHDwlVPbdo6mtIgGYSkEraCNerxECC17HyMqD1BE4kyykkOmoo06kJhViB8xsATIgd+nQTP8TakwZluQQAR5AzPSD1vvh/A807hGZQicyA6om0iTExI2HUk9sTnHu8l79CfiOMldZ1aQuo6j/mlgP8jdViet8B8SqSupygAUOqlyDMAyFjeD5yQR2w3OP4bw1QMfENiSCJOkFu+nqTv2tigrZValQS28aW3b5iBMfJvHXpHTFcUFLb6AkywegaBDlWVgeVid5IggRv8AvzFZWrVC4qVNTidSFlIBIN9M/MPtti2ku9Naq6oqCRJcgAxJXUCEPy/hFh2wzilRjSUqEhjpp3bWoi7wOUaSsRf5r3F6wlvYjiQJ8QvqAKTMjnB6jTduvYnf6YHoceSmpATdpiebaLCbX69BOBMqwzDHSfCCwSEpltTBWY6VUDaBy3+brja8PbTSd61NghJdk2ZSDGk6QOU2JvsQItjZXDF1j9LGim92U+Q4yWfUismhDKwxDC8FvluDMGfa2OZPjZlADoDtpchCJBi4GqSAL3PWe+B+IcbfUwUAGobFgsgDZBsNIv5+mIMpnq9QLri8BWiGJOwAYHcg3iZFpxnC1bil9f4DZbcRqOF1U6rhgPmFOnBGoxpcqSLGYEb7YreKtXIH/U1JEMNSqoYRc6vxxA3FgRjuY8NGUGozMJ0yXAmRcll66fcFdt8DcV4kGAB1tJFyABF2UKdwSN56n2xscXapfkv2C2OHE65QFalKszaVFLwyHbVMEm4+YhYsZIwNknq62NVayHmKrSCudQvDAyVH+bSfbFhV8JSKehQ86CxWJQtOrUDFQxGkgkjuMXvFeHtUpmtTOhxsNLmxkkkk6NV19Qxnphk09KPW/L3+TYCs4HxjTXY5pjT5P5YrI1KYkBVEKrEW2kDe0YvOF5ehWqO6DW6GZSoHVCTYGGvvISekkyRihyuXQVPD1ypIp1CRqZzqJ0gxpVT8pMhhDGCBe8yKU8ujU0Ph0mBNNQwIlralZV1eI0wJJtEDCT406179/wAGsk41pZ5IjlEBxy6tRIusgkDof6sUOQ4kyKUphRqqvz/MVAdl1qpIAOgAStzB262HxJrqU3aF8VgBSAII0gfPJN/9okwcUNGkBUqLqVdFNo30h9TM0tKxpYwRPQC3UY1B49/h79fejeJfH4qqEk0/CCSYFR+beDOkRvMR0jCxnP8AitNSQ1aurSSVV2QAkliAoFrn3364WFfYsTd8B+b8zKmvpOpfaPoZHnibN8QFRhYiYkTae4GwwEokbYIy2X1Gdh1nHvceLOa7Jhlx1MQJuSf3/tiajT0mDE/u5xEI3EXE7jvF/fBBckEgKBYTNw0gzO+GSvwFb8iLJ1NVjubR/t/bB1RADCKADZgTcGbESbjfytfFeM0h1OBLXEDYGTzHteL+mIxrAHOe8T19Nuv3wsoeojZb1vDEFjqEQQggkzMAmx9Lb74lyXGaaAjwwskEgU7b95ggCO84pcwCIRmvu0C4O/26+2Ilz2vlkEE7xt/rh4woRts0tdstUVWC0lIXSSX0rubyBOqSPO+H52s9RNCJSQMYPOZGkQfmMjVb3J7nGWrU2E/09xH1/Ux1xuv8N9Gt/GpBCyQj/LOkSwUi8jUGmTMA/hBHN2nhjg8nl4Bgm9C4D8OKniGroqI8UxMAhr7bkSYIPX2wZnuFlctVylOmWpFiUEKDdi6yxaRfabmFxZZYhGYgSLAH0jSpDm8SQSTNjbbEOa4qUdWcELNtyGgxBINvmgC/TaceS+0ZJT8/GvkdKgqJMp8OilkDk61VNTsSApJDEuCAJiWEDfyGIeAL/B5WsG0hRUZls51pywIN5EEWHne5wDUzbBRUQG5AAkkltoAN526YuaeXEI9czDH8UlmNwCw/DdhG1hvJwvOXFqf+52/n6L8h1XgAfBVY5ku5b+XYTIAI30FZmRAvEc7XlbkV8uutRrC3nfqpMau9wLTtGCa1Kn4gq0uRdIaBpAYgRE9433m2J61GnUk1bKJslr6je0RvBjzGGyZo8lNa19V+7/ArGaS9QFGpZkwxZgiQoCiDYjUY6SZki52wRSyho5eqtR5WSVUhQQBJGqCJBYfkLYDygo5dmKrqnSqAv/8AsAOvW1uuIPiHiNZzT8OmYPzWaIDAAXue995jE3jcnxj93rv08hVJMoB4euKwOqm9wNUXG4vE9IO9thiTIJQDuCsuSAPELhSdRB+S9l6ER/ZuZrO3O6gKZMNIEAmxnpAX1jrgaslVwKqDnQgaSdLzpHMqzMDr5iY3x2OFR26+viI/QunNPX4a/wDSljeArGempx8xJHzEf3w/M8XpIUpOtMhCR4iy2/RFUydxMmDvBsMVq5VxlKdWqyhSSBqDsbFjGpTKreALG7dDjNVc6ysDMBflC9O8W2HniUMCyPrdfr8/8mcqPTfhd2Y1CwqWqAEBUVQTC6gVABv079MWGfzgRYpxqL6YEwTZSADA2IuLTF8Yr4T4lWzNVlNX5VkJHzPJgLbSLAnvE6dji8rVzBl7UzdqmkDUJsq3YwOXpOrewxxZuz1lp9daKKWjP0snqfQUS25LNy30kGGMTBMgAwdzGDKFIogTxAtM3YyxHytIWVBkhg0SANzIkYl4TTFQ1azugo8trgwJISehUBRCgi9zIOAuJZtq1cKqVCiKWDlTUVV5dTPrsxF2BF733x1puUnF+HUUfxDLUaiq1IlTFNGWGUHVygbDYgdfKbAkhOG0y4LMPEYgKpIAWVJ5mA8iROmQB3xUUs1Vat4QJREnSTYBFEhpFi0THmeuHujhFbmSk6PcEMTDcrELYc2kEyNrTgyjJUuXv2hbTLTK1aNBXpO3iFmEKYiNQjSlypJ6/MfqSZwrMtURaeVqgikup1qVFViNyNUFtI2MDaJMtjItkHBCk3ZQQBqJ1FVIBsIImT2+mKnNPCsZ2YpJgT3nudunTFsWCLlybt+0ZyN5xeqW01jGqTzDW6siwNZBElI63tBwFlqqV2daSjxCbiSLEQWI+VEibgTLeeM9XzLJXqUTVpJTp+IhNQ30CxIgc9Qm4C7nyxx1pNW0LUCtog64iQJ0kSYjYiTt5HHVLG62T8TT16DVFYVZKIqKhpeGRClouTq3EQAYHQdXVeH+PTRoFACqbncmCzANZmVpUmwibnFDluNU/wCUHqal1GNHLyjlEDfTAgE9CdryyrxOzrRACkFHDGSpaprXSJIWYjpue2IywS0lqgqXmEZrJsHYIabpJ0uSqlhuGKmSJ33OFjlLLViAStEzeXFQt7kMB9BjmJuM/Nfg/wBx+XoZymwHSY7e/wBcOpVt7GJNjeB5GcDpUnqYG3X1P54mQjexk7GfLbHt0jnbONMWA72F+3TD1ylRyVVlK2NzHlt3+uDcvQjSREi4kCJ9O3rh6mGIFpJFvrEn6ThW6FeyhzCVKVUgsCRsQbe/b9McXMsDKkhp+bt3jGqqUBXTwwq67wWte99Q7fvbFIPhyvJGgQGidY5rxIEzHthVkVd7QLRXZmrAsZDff2wxHJjSMFVeGuoNQrpUCB3nbbe3n3wJTqAQpsCbn3/TFLT6BLXhmVetWWjIQMDc7WBNxIMWi2PWMnVSlltNRkPhAIHS0hVUSRfooXc2x5DRyi1A4VoZRIvE++3t9MangfFcy7ECit1UfMEUNZZv1gSQJgDzOPM+0MMssU09L6DwdI1jOtSDTvqEjTaBAkgfh36+2BK2Vc3NSygkTFzAi+wbz26eWOVMropsQ4QmSZgHrIBk2sbCdhh9KoHUUkJZWsxJBO5IG2/tvjyY73FlnJJFequ8uVUMBCHe40iI3FrT3xOmXd6ZBZg8gRIhYMCBM9cdp0fCQgzAJ6wQZ2j7HAeazxMFdp26n1PfbHfxv7pFveiyr1FCq7SCiwAxmfWDYXtPfywPk+KKflsb2BA8tpjr64pHzRktplbgxtBnrFscTNDpM9AN59PScZYFQpbHiQJJKmB5WmRBnabdsTV+KOSrLpljPMYAjtEj3n6Yz78vQAk8yxPUgwdiP1xOK4BUaZhRY2DSDufOfy36vHEruh1JkfF863zadcxPURNtt5se3rhr/EAqZgAJ4YYrJtIAF1Ai6tAkflfET09TNq5AZMD12BEG46+X0jCAmGXkXm1zJYxdSZkAH3N8dKhjlpraNzaZdcQ4wSjUapBpySCCQxL6IOkEQNIJNjcxaZxT0OEeKBVRgKYYLzaQQdMEiSFaLm17AxfEOfziXZQTJ6iYF7XHn9sAJxBQrAmxvpFpMzJ3+nniUezuEe4Nzt7N/k+HPSSilJlE1Q7IYWUGoBWOnUXKhiLgAkgYuKeXBBDu1RSXCoQhLal31EWPWD363OPMctxp2IR6o8NIsW06r3uBuZ9Yxe/xVE1QKWYU1KapUCjUwIHNpViQDykSPa9wOHJ2XIpU+u90VUkwv4tyxU0zSKAjS5JsUtYsIJBkGN9jOxxUVeJVXqDM6g8MUZCCVXUeW1wZbVAItA3tjS8QGXzYEK0m7sCRom+lo5Sp02m/nOAMsfAXQquWCkCdIW27kAC1r33HXq8MlQSa7y8/Lx3/AIA+pV5dn1xU1MDPy6zELsLbCQDewnywdncrmXdlAeTGr5QTHKAzREz8o6TA3jELcTKs4ayFNGlGCkH5lEgRv1M7b74ESnABLHTJbSTzNccpbccpP088O1J71+omienmfCmnVbxdYYkqTqRoYkggRpi5WCDF46Z/M01ZgBq1TF9IB6Xtb64sc7mtdamQ6U2EQYgLAWNQFp8o6QBEYm4jkIOkFeUkGNrjUSCG2sR0t072g+DV9WbqVHGKBd6lQxBYsLqJ1EmwsY32FrYr85wwqqEANriAstB6LaxJ7CcaDNUiJAqAAmGNiCRa0TeRA9D64BytWrRqJ4TgVTOk6yAJgWNpN+nbrJGLxyvwBRPwb4NzLVVNSn4SWY+IQG02toBLhiNgY9cbHiObC+FSSm4GpUARVkm5GlRcWgDvqmdpfwqmStNGaKgVebmJY/M1YlxcQJ36AWwPmKtRc1TCspqeKxQKVaOVOU0wtyAWPT5CfTnlnWXJVdB1FpWNqcODHUGWDfmBBHkRO4wsOr5yujFRQeqJnXe8360ptMe2Fhfhf8fz/k1+p5yhA2xPT6+fW3TEaoCskwe284ekA7xP1/3x7DIWWVEGDb5u32GOl5AJgrPSN5j1AtgVK7BYgGCOa+20dsFq4kytgLRO/afLCSF0E+PU0i8wdu3t/bDq+aqKwltzsP0jFbWrNqkMRH9WOPmrhpJ/cd8R42JReVn8RAHI0ESR7Rv0tGIcrlqaIVWkGmYLgNJIixOwjywDTzZJsOntYYIXMFDBkLhXFpUYzhplW0sulgYINwTf6jF/8PcUIim0MDMRuCdxcRtJv3OB+McRRpBpgnTFxt1ABkX64qeF5k022nr7/X/XFnH4sakh0eh0a6uhSryhTKyDbdgsfiBtvG/ph2VTwkEDSNWsyVJMbLce8emAlOvL0qyyCwZvmW0VAkL1JmbmPTEOcLEAtKsenQzcRb9nHl8FbXr+g7XQLzdbxC0MdySST8215874iNApUAqi4ElT+Lzmb4GTMckxLL5+Q+1jgzOcU1FWjaUJMk99/v74rGLjpLRRJVbIeS4RjDQCDe/bbyxBRo6XDKdj2kCTb0v+7Yiq0iQCsAeQuRe5+31xCxYf3v6j9cU4eKBx8h+czLMxE7E739Y+mI2z1gIIHmZMxHa0npgarXG3ne+/nPewwNmKzH3/AHvhow8BaC6dZ3ItPMN+/Y4dT4uCCF1FyYsLr06A9bf74dw/NsAdIsQQfy9xh1JoDAkiYNhta5Jm/T9nDxpOqA6KnNFix1BpHeB+W2BSpE2In06T1O/tvg7O14qaS0Anr7Xv7/XAObUSbkwYUzIgW5e646EYjCyIgbTJE/f6fni++H8x4mrxEeo1NNYi0aSBB0xMWInzGM/TpnyA9YwXwZh4yE6p1A2K3M7MTtO2EyR1YUajJZ8UmqPpDpU3psQYKwys46QTGx3OFRq/xLowdXeS9QEadSqA2gIP/lIAiRHmSONVqRBajSoIJ0p4YFxv+E8xIvrYSRAEbkfhmfpUAdKs5cGQVVSHK6VJM2QydvucebkUWnOC379/QotaZPx/N5aq6+E0KihW1crPAkkCANgQY032F5xWcQrVEWk5PLpBS3Q7W3UGREnrtgrLcCUUSM1WC6CXQrqkr8uzC/NCi3XpgbO8TU1C4gloAZwCyQLSbAHSOgPbpg40r4x2l78vfQL3sjThbsDVZAhkSGbTupM6YmIix3kecR1KFwbkBTdrRsYJtJ28zO2OZ7ixZSZGpzqmxGkTsOjSdunlinoZpmqLLWAC9hpx0Y8c5bkLoL41op5qoqGEWoYN9g1ovJtEE9sWXDqYzDoq1whKmnJBBYOyoUi9iDYA9x1vneJ15qM0EyZn1wXwzMBK9F4DLTqK7ATYKwYt1sN/riuXG2tdTJ7NzxXi7ZMPl1KyW0wLkUgkDmOxBkQLWsN5xyZutUbxNb6i0arxJ3BgQZ6gC/Ym2NB8Q8MapmiJaoFGkMqgX8u6gD2EYrszRpZemjI+qopA0kn+WYuSCFkyd4Gy44sHCEVX3mNJN/IF4jlc54jeISWm51gA2sRccpER5RhYDqcQBM6582Zp94B/PCx1/wBX2v5F4oGyzypFgP8AQnvfHcrVjvgOi5kdcEkSQf3OOwky0I5bdcOpVV3iYI98ALXHuMEqqbm4iw/XGoShnEM0Stjyk7T+7YZl8xAg+tsGcH4JVzlaKFI1AvzfhUTMa3JEfmYxFxfhlXK1tFWm1M9J2Ii5VvxDB4auhktEJzBPlBnD/wCIJI1X9cDlRpnBvAslWzFT/p1VhShnZiAqTYEz1m4ABJjbCKDbpINIA4zmVK6YWQZHQ7em36YrNUDzPXF78Q/D+ZpgVawVl/FUVtUSYAPX3jriqWj0n9DivBw7rNpLRafDOc8KoJA7FiSInr29j+eNNxBqitziFhe5+ZdSwfwmBt5YyeVAQqQeaVN+hn8rTjSl2qOSauumQQxE/MNiD57x39scuVLlZosly2XaqRoEEDeegEnfex2w2vWlSDAaQSNgx1XPr+nScAUM1USIJgidJuDdhP0wUylhJEEkEHzgG09L4yx72Wi01RLmaYVOUbmI6iRtHaRY36+WIdJsJklZj1WfrP8AY4nOrSwaJsrC0RAIMfvbzxynEMTcJCkg9CjzbsLedwLTjcX0QSsq/MOW4gb2JBkk+Xf9nArZtdQBBYA9/rE7TjuZrwSBO97mwBIgHtcYd8O/D1bMs5pUnZaahnIKgLPmx9T6DFuCeqEkw85lPDDGS5+39iST7R54Ar8SJJUWFreYEXAN8dal/LpahAM8wgzJkCFJMx3xz/hyFS7PpjlEDmJjp0ESJJPthceBKdeIk2+jB8wJGowe/wCfXbEWWqAkTsDZY3sYA7C+HUqeorTX5iQmrcSSBzdYxDxBUFQ0qR1NT1TUHy1IOoaU/DAkbnbFeNaBGLaHNVWecAjosQR523Ha+GVsoDEfIYv6jy6+WAWzINzcxg3hHC62YFTwUqMKa6zoV2vMBeUWY3InorYXh5Bpltks5UqNFRmdVuBIG8L+uLXj+Zps6rSWlLldf4gGKhfnm6A30xY6rxvWcf4bVytRQV0zSBYyrXKMd1turAe2Dqfwnmzl6dVaDulVUekE5rETqaAb7cu++OOfZG5qS0UV9ADiOZq12BrNqSmAA8QGJ6T8okqQNhC23w7jmcQqVFMarXYGRy79zFxBtcHAWaWoj+FVp1EbqrhlN9jpaDHXEGXp6lqSZlSb95W/788GGF2r1QOQBUhidMAC4UyTvsLXPXpibh6/zaYH9a7dtQn7YgROtzeI/LBnChqr0VNg1WmD6FwD9jjp6AsE4jZ/Yfli0+FuG66gLlURiEJb5mDAyqTG4sSDIB88AcXpgVWG8MRY7we/bzwbwam7VQ4voFyYOm8WB+xi30wma+Dp0NHqehcQLimKZAUAaCphRoA5VUCwAgGYm298ZzP0gysxsVGjmEWsREWHS32Exjud4qxeDCgOIUc2wiJaxjY+gAxX57M6lILddRcGSSSZEzHnfrGPJw4pRqy0pJlc+TVTBphtr63vbrDRPeMLEGZzKajCmPUdt74WPTSm17/ckDAAHDrCYnB3/DW3jEqZQRcXx0ogysj2J3jBNCqeuJzkL4JocPxjPobr/C7PLTo1gColgwmxJll69AFGK/8AxDzXitpN9ADggk7lgR5CBPtjJ5rhQCavwhgD13B2HXb7jC4fkiqS4ZQ3y+Y7+nScdLyJ4eIVp8vT+Ctr1SDt/vja/wCGr6EzJaApGoz3BTQPqzR74pdcDYEd42PcdsPp02NGp4blW1U9uolpnv0tiWOajNMPXS8i8+IajVKccujSwfmUQCpg3N72gTcjGCp0zAE+/XFllfEaowqlmUDlnz2NgOn54sqHBw20j99sN2jIpzckLXGKTMypmRONFwTL1qq3dFo0yAzVG0rfZAYJJMGw28rYsaPwyBA3JMDSCTPpiWr8OakemhNTSdbBRqClReSpiArCT0sJmRjncoWuRTFilldQK3iAQf8AbvpkcpJBi8z5zt5YWXzErpNgxi/Qxv8Af7YNpcHegTTZdJiSrKykg9w2/liKlldKagIAMMp6AyJ8xefbCpxvRuLhKmG5qqSoboamhp7qoI5pvyOsiOnbFRn8xomCdOk1Y6amqon2WB5fWbd9K0yJlEYsDvqJCoOgvpA+vljmZ4cpUgxuJH9Qknf00tP6YbowtmaztNpAEmVid7hgLn2n3xpfgT4n/gqlYGi1VXRQAG0yymCdrkg7dgcB1a9GgPEZSwXdflMmLSZ0jULmNmtibK8TXxlig1G2oDS420zZ5tfucUg6XISVvwKj4o4RXpVqpZVFNapsjAhdUkLFjYeXTDKWj+GbW+ggjSCGMkkTsLWU/TF89WrVzFXWGqK7B/kvqNgTA2AEW7YfxDhmqmUqJoQOhDDSJIJUre55WJ9sPdS5QQ8e9Lv9DMcPo3RluAxM7TB377/liuo5Z1rEIQSdQ2B37SLeovjbcM4NWVE0Ly/MNRWbnVcYj/4EzV2YELV1NYtAA0gkjrEsPrgpOna34E5N8u70RW5bgSBdDIu0knefXf2xYfDfEczw/L5gUE1eK6BmnZLrYBgS0kQRIEm2DF4TUtL0jG8En8hidOEVDZmEE3MMIH/j0/tgLkntGjbM3n85VzIQsJgOlhFlWBqvvzH649M+Ac1U/wCGUQxk0XelYzy2dZjqA8R2AwDwv4ZyVSsRNU0kpszFiynUXVSbAWiBin4v8ZVOFs2Vo0KWg1GZtRqFpsBzFo+UDph8UqlyfQM96F8X8VWvXbxaQ8WmAtJ5IMBiQGA3BDdZvtjL8P4cCDewpvPsjH2FhizHFf4s/wAQ9MIWkDmP4QbzAHcRGB+GQZMMOWsBe0LTYwRHS14xDJ3pWvNjKL0Vb0VB6GBAjvMwfO5v6YjyuUK1EmJDofTnFsXfgUEDs208kMR3F5Ak9feMDpUpO1JlQjnSAWLX1STbpOEp+Zmmii+IKcZioNr/ANgcD5LPVKWrQ0arH998XXxDlh47iDFiD/8ABd488Z6pTYbqQNpgxjSV2mbZb5GqCsG9o3mTJMwb++2B8wT56b22Hn6dMQZKipMkmx2Frb6iZ2+mCMzDmFMkfu2IONSDZXML9McxKaJFoP0wsWs1GoFbDK1QdtsXmT+EvEAL1Cg7C5/TF3k/hnLqRqLVPMmO39OKLGyfFGDp1QTf6YmGtjyox8lBOPVcvwXLrEUknuQD+eLKnQUbW9MU+ENSPHa+TrokvTYI03YFdkcmJ3MEn2xoMv8AC+arIusKsDSvOPlFh8oON/m+CU8xpDkwpLb/AOUqZ7iGNsFUMqqKFUmAIEmbDDcVVBWjA0P8PX61UH1P9hhcR+DHy1F6qMahAloABVVIfWBfUwKiwj1x6HbEOfGqlUQCSyMo9SpGNxiG2ef/AAlw2lmVYORFJbgG55iF84AXy6YZxCvTRitJdrFjONL8MfDi0IdlbxTTKPD8hBctOjbVtf174qfivgRpfzEH8s7/AOU9jHTzxHLF1ozXIp6ebdVYq0OSIaDqA6iQwsbdLxvGLj4Zz9NaVR6hXLitRqJAMh6gIRtKoCUGpZE+trAZdm6z98EfEGRp+HTNGqdYpBibQzNz7biJ0eekY5lGS6nT2eXF0+noX3xbxClVzHiUqi1UFMqoTxLS9RgahqHUXgz2ntF6CpS1A9R+tsSU6Hgg0ywY6jqMjcHTcjYi/wBcEZdub5dQbcd/IR2P9sc+bJJSJ53c6XgVtLLkSOhBjtEz+v1wW45QUjSYBDd7zHdYA9Jxc8u2kEe1rd+nnjlABAYCydmIkoZ3ABiY/IRiUe1eEhOPmzF/EpjQhWda6laxBHUAjcgzI6HzxXcKzjUqgYktbSZJJAMbE3HpjTV+FNGjL0hUd2XUFRi/zd5hFJEmwF5OJ/8A01qawtfO5SlUeT4eos3pFvt98fR9ll2fJ2d61tevzOWSnzpMnXOaHJggQNz03/vhvEWNVYYMFBlTcbqRO/mcE0iqAUzD6eWVBEwAttUmLWnpguuwKmCIC7dzPr0gGBtj57/XZMfdXQ6OCActm3VANUgcsnew64BztNqjCoSOU3F+oiDe4On7Ys6kAEcpOqPOTt023xDWq2YQBqAE73UmTPcxHe+OiH2k592S9+7E4JAEzA5fyw2pQIEkf3xGXwlqkbEj99sdTwV91mSD8txqpR0+GEEqysIsRqUgne8zfFdmeGDPVK1WvUI0gVIQCYBVSL+V/WMP8fuFPqP0wlz9OiGfw9lYQDAaVIg27kYH9RaGjV2zOrlCoACswHy+Qm0ef64sOFAmpBQDkqCy/wD4XNz7YLylGmyKdRBIBIJFjFxHrgqhldDatX4KgG25puo+5xL4lOmHlsyhNtJE/aBYi537YM4ZQ/mgrGlRraW2VTJO/pYb4smyjRt0xsvhugU4e0gQzt0FzMX8oAw0JqTo1mF44Qas/wBSo2/+QXxWVqYP6Y0HH2BqEADlCAwBvpUkbYrTl8DJKmYoa2XMyJvvHbzwxNSnUN97jqL4vmykzM/X/TDXyqqOp98IsooVUyjOddOmxRuZYA2ImPUTB8xjmB6eYcDlgL0En9cLDc15FORpMtxdoI77Ynp8VM+l/wB/XFG9Aq0edjeD5jE1N7++Ojkznpm/4Rni5AJ6fXF5l2nb2x5XQzzqw0n398ejcG4gmlRrWTtcX26YrCdjouaWoGQDifw56FT9v1GIxXw4ZlfP9++GY4jlz2wvAPY4mXNL3P0//rEgzS/1H6f64FsNIF8I9sPUN2wUM4O59sOXOD+tvphbfkakZrO/B+WqkkoUJ30MQP8Ax2HsMef/ABVlfCKoqnSqtTB2hkfw0JjtLH27xj2f/iCj8bH9+mPLvifhrVMznWYal/hqhpvoXmchWVNUTYhutoG04Wt3Q90mikyHAq+aWoEhhRrOhiNUwCWJF3BPW+2JX4dVy5OpKkWgFGS8C4Jkb2n8pjG3/wANeIImULDl8WvWqDSgAKmqwWL7aQIubRjYDjS929wP1xOePl1RkzzbK1jVAYKp7xuTtGk9R9LfQStm0Wo4YQWIBld5m0dPvt0OPTKr0H3pofPQoNvMGcB1OEZdiCF0kGQQBM7zqud77485/Z7v0Lc4NbMT8NcUpUc7URmOvwnDkXFiJBEfN8p9sA/EHBqFTMGsrUucKxLtHMuxWT8xsJjpHW7OAZPxcoXHieLrqXZHiC5k+JGm5O09PLFn8QcMTMVFXUng0y1UuSArFlRSAet1qEjcaRAHX0sUKx/DrSJSqLUl1Mr/ABqkm9/7Y62cFumD+AfBr5imzIQ3h1Hpm4uUYqCPIi+D/wD03rSYG/dlPn7Y5v8ATJMVRszS5u/Qx37b/nfDhWZzCzaT1iff97406/4eVRuon/3LiL/kOspDAgEHqy/rbGXZ4pm4ozTIymDv1w4E+WNBW+Equ5cT2Ck9B1n1wP8A8vVfP6HHoLoTaZUj0GHD0xeU/hioROoDyIacTH4Uqf8A3E+/6YwNmdEdsKB2/L9MaD/lepJGpLev5xiZfhKsfxUv/I9p7YVpMamZsPaNPvJB/T7Yl8XlCq7DyJMee1u2NIPhKrsfDPox/OIww/DLDt9T+mIyxRe1oHGzLPkATqLXMHY7gAC42tfElSiI/Cf/AC/tjR/8tN0aD9RiPM8GCL/NJH+YLImepAkH18t8ceX4mPb2vkHvIzRyA/zTuBKn8yCMD1ci9iB9jO0/s40S8OU3FVT5Fo6djhHhdbZObsFYN9hiS7TF9Qr5GfbgtUWFOR0m2Fi2ahXBuH/fthYp8WAbXkylFewB74mqrYEd8CeJYD9+eOVKzRHTpvOOkVJE+Xcif354lJJAKkhlMhryDvIjAhkrqM4myhi99p/v/rhrB0Zq+D/FtVAFqr4pG7bH6j9MavhnGqVTSJ0u2yt/b9zjzFMyPTt9Z+mCqSKWE2mIi3r1H64rGbsbTPWMINjM/DvGizCk7q5I5DqlrdG7/wDu8r40JBxdbFeiYPh4fAww4DGo1hEjDHpKdwD9MMGHDAo1jUyiKIVFAHQAD8sOFMdhhDHYGNRrFbth61AO2GaBhvhjtjGPL+MUq4dOHUXampzFRpAIBo1D4gfWDsmpwVtJjGg47lqFPO5Y1FV6VSi9N9ZkeIoUhuYkBymoA9pGNZUyqncfngDiPAaNdNFVNa7wSd+4gyDgB0Vf+GcLlGfpUr1XXf5dekb9LffGoatgDK8MSmoRAVVQAACYAGwwQtEY1GHtU88RM3nh5o454WNRrB3GITTwcaeOeHjGsDBI6x74mV2/qOJfD9MdFLGaDZGKrdzhwrN5H1Ufph5p4RT0wlDWcWuey/8AiP0w/wDiz2H3xwLjsYHENi/ix/SPv+uGmup/BY7/ALIOHR6fbCj0+gwvE1lNn+C0yC1JdLb6dh7QBGKF6ihiGptIttEHG3DHsPoMDZ7KJV+ZVnowF/8AUeRxxZ+xqXehpiuPkZkZlPP6nHcFvkswDASkQNjMSPQm2FjgeDL/AGsXZ5UW0k7YJpuemFhY9YzRO+19v3/ph4XSvfqPPywsLGGcUCUahLX67fsYMp5o/KQD5Xv5bjHcLFIo1Ubz4P4WUmtUAlvkW1hsTPnt9cafUMLCx1roTfU5rGFIwsLGCdBw4NhYWMA6r4dqwsLAMLVjurHMLGCdnCnHMLGMKccY47hYBhtscOFhYxhe2Oah2wsLADYpHY/XCt54WFgBsQA88cgYWFgBFAw0xhYWMYU44cLCxgjGfDC+FhYUJzxDhYWFg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xQTEhUUExQVFhUXGBwYGBgYGBgcHhkaIBcYGCAZGxoaHCggGholHhwcITEiJSkrLi4uHB8zODMuNygtLiwBCgoKDg0OGhAQGjQmICUsLCwsLDQsLDQvNCwsLywsLCwsLCwsLCwsLDQsLCwsLCwsLCwsLCwsLCwsLCwsLCwsLP/AABEIALcBEwMBIgACEQEDEQH/xAAcAAABBQEBAQAAAAAAAAAAAAAEAAIDBQYBBwj/xABBEAACAQIEBAQEBAQEBQMFAAABAhEDIQAEEjEFIkFRE2FxgQYykaFCsdHwFCNSwQdi4fEVFiQzkhdygkNTY6Li/8QAGgEAAwEBAQEAAAAAAAAAAAAAAQIDAAQFBv/EADMRAAICAgEBBgMHAwUAAAAAAAABAhEDIRIxBCJBUWHwE3GBBTKRobHR4SNS8RRCYpLB/9oADAMBAAIRAxEAPwDyOlTIF/31xY8GyuqoRqCnSWBIkWUmOwnucCCtyBdIsZm87QesRt06DFhwviRpLVXw0c1FC6m1EqAZ5YYC8CZnYY5/Ex6X8O5FSlOjWraEQ3am5YM2hv5aNEgklpUTBtuwwdx7htPKUVzGUqs/hAFtDagKb/0K0hZJBYyCZMX28mbMOECaiApNgxIuZsNh023xEubcCAxgmYm04LnaMelfD3xymrTWMKWktp1mApkQbAHUe5N9sVvxf8ZU83mWBLvQpIy0xOnXUn/uHTEiwgHcdsYCohmeuNP8NfDCOnjVqihTMAMC0gbEbjvtiWTKoQbYUrJeE8ZzRemA7KqgqloAU9JAmPXEvFcpVLu7kRc9b9Znbri14BxfLrTam1MsoYw1p7Dra2Cc2KREs5VGDC8tvOx2B2M+vv5/x5OduJSlXUynw7xiplapq0TpeImxEE3EEemL7OcbzGaQa6zuT8yAbiSxMABYFo9JwDV4VSpP8+pdO5i576ZkDffpgehaCrREwbgHvB746VklMk9Gko8NoowYBiTbnkswsACGMArtIgY1eUzTNpUKKa7EgqdMry2ggnqY8seY1s+WM6iSd94n8z9sWdDNNphSQJ5gWgg7ExECx6nrjny9n5bkGOWjU57hxq6TJYqxg2Wew1G3nO0dBiv+IMoV8Nm8On4hk6hpAkK3M1xAESQLbDEbcpmm7syrysm6nTcAkgWHL5z54GbOIKgNRhMBSSgLNeTMgggzH3vhFg2uI7noWWzdTMFiiqiQTd4ErYLAAO4JAvvexOI+DcEasxbTqAbnaYgb2JtcTHn2xY5bPLmEZUbStNVGm5AAYHUp0i+4AsJOO5ascu/jOxaloIYKpaZizCflEm46Wmcc2dyjJwSqlrqGNPZG2Ryy1kikX0IROr8V7lYEkeZ28wMOzGcqUdeggMykNCL8u06xJncdOlz0k4RkiDroFBSqXAQtqZbNYEAMswvMV8xth/FqV9KIRXeksKJZDGmd40dCST1ixxoyeNp3utX+fyrxC1aA6GSLqukza+4E9rgY5mp5ZplPIMRO0TJgT/piXN03Wkuq0CajjlAsIVQx3BMkwP7YrsrxoLqCs7jZdU840sINyREm4PTzONHJPIpAcUqsIr0SS0g3YFpkEA6fKCJ8vcROLCpRFPwyqI/jGVOokEjqASVkSLn7YAq5d2zFJg6K1Yw6mbTzGSLi2kwBv1tODvi9VOkaXinJVSVCmLWsSAdJ3je0455J84xY6XUmz2fDfymjx2IDBQQurkPywRpAJMnz7nFTRo1yXZVB0Poa52Bg6bbTIn/KcWmTWiwQ5cqKlMKWWmG8JSsrI1gS38w+ZgdgcWVHMaCGCwhvIm4u2phEHc9TMAxifLgqivx9/gGrM7nqSqVYgaXEQ1iGspmDCwZvtynpgTjVDxKIprWJqPqVKcgybQJZpXy6xtbF1xLLozkGoNIk+HHPUMEkgkRym8CdySQYxW5UUkzSvTUWSFjmCG0PaAWNhud7TN64m1tdVsDSAOEcIfLVVC1woqUmQh7HUQDCgExqaI8tU4v+CsqLVphkNRSWJ0jlvr1Bjyhoc8rfiH1y3EeIF2IYa3klomOUGwBUEKAb+Rx3gXHHoGojKzrUaxW8PHS2lhG/kQfI3y4smSFvr9FYFJIsMx8QVKS6FEguZYjvNoGxHWMBpXq5khSxVaixIQQNF4UxcyYP52wFxDidOqkJTAcD+kLHKJMzzc1oA6dABjp+IatFCUKGKYA3lVF7CxPSZsb9NnjgaXdj3gXvbI6eZzFA6aJuSqsy/wD1AGmDBkdZ22Nxj0qrw1KGVCTqq1T4jvU1fMRAOmSAAIAQQNsYOjl1qu9OsdT6lFME/wAxj4QOglR/2/xGVO42vjQZ3PjwHStzsFClkYgimsOZNQ6tWwNpM4TtTdqFbvf8eYYooKnw7VrHSKisygsDzAgFwT3WPP7SQCzOcEd8uqBVRxMy3zRLEkD5mJ0gATEHbraZTh9SvSpVUq6AWABWmykxO5BXXIsfMDqCMPyNFpeoROoDRVLtNPWmqWXvG8f5gCcHJllHo+n6/l78AKNmfyQQU1DZdmMC48Vpm+61kE9wFEGReJKxerSywsWzAPkRHqJEwd74WHeffSX5m4HmsyAYtO+OUwb4YSSoHQHbzxIr9Mew7JDkBw+msx5Y474uPh7wyX8RZhDpJ2D7BiOoE7fnhG9WwhuV4hTNSnqpJoUCFAMTpiSJne5GxM42vw1wCgaH8V4lzUYmmEtA1cncEggiPLzx5pXUqbddseyfDVDxuHIXGipBpklRzAcwLBptJXmtMgeeI5uLwy+QY/eMvw/gdP8AhaldQrOzMRvYAtMHY2g/TyxmOJ8RcmFaViyzaPIbd5x6fn8yqUHTQGV1IMCATGksAo5fXsLbCfM8xlT0EljIEbEbi94/MY87seTnKUpdPApkXgVSZ5jqknYAmL22+mO0KrMACG0g6jF9pk2uLT3xLmMo9KHIjVcCx29Nun1wFRrMptOx2mBbf6Y9mEoyWuhzSiGHSflJWCd+o6T/AJt8F5Z1UTMz9vrOKikmlt+kie364sFqrHWCIIECfft1w0kTaLfLZ8MIBYW7/b6f2ws6NQXRIKjpN4HYnfFMlRY6ahspN/br2/TFnwrNzq/liAskkwq9JutzJjab++JyXGN+QY2O4NlM0zqqhkV3Ul4sDDaWcD5hdvvjbpw9AQCpquQktyqobTdym0HVFpEg7GMM4Pl1NE1nBYuf5ZKEwoYkMhN+b5ptBiMHNmPGZqoYaaZ0soXroHMGBj8VwRIgnaCPH7V2mU3S1R1QgkQ58hREnTTAhwFgvB2kGSbiTtOwnEfBK6q5ZyTULAauUEdQGUDSQeYkk3I8rPzKLpJpqNRVhoErpgiBsLnv3kjFRmjUYLoDyVIqaQvJpi7kqASYJ3HvGOOEeUaf4jvTBuLq5cuSdDEAU+sTE+TfKwMgQBO0Y7nuDVFQRVOjYECZkmAQpJuoG4sTuMNyFCs5LUywLLpOr5QpYmVCzyyInzx3PCtTQuvNUPM0xcT+AWCTF4A+XHXTjUYta9+2K34tFTnOH1QTCSvZPmJHUfigbztAE+fcjxCsxCKwlF1lWJIJgjYjVPTfcgDcHFlw6szByyGwKkMZGliA0KpgjuLnp0xNWY0atBTU0wil9U2YySAYOyxYQCSemHeVu4yWwJoCzGXq06KHU9KYBpsJIBF1YKANpIEaiBMAxiTJcYSsRl1PKpLtWhlmxJAXpeALewxc50l6lWmAwVBLxpgkqW2UDVMgk7CPPGZyhWlUd6VM69FgAdJMaRYb3BNuoGJwfOLtb6r69PbGbaZd5vMxW8MBZZgCYjYK2oQfSxtGkSb4r+B0lDNUqaVF0CsQhLE21EwAIU303g9cMo8Gq5jQWBWmoYk3BsvzBT8w2vYmT2xoH4TQzALONWoSNIiISOVgoLekxaLbYWUo448b+deA22UQyZrU2rUyrQ+ltWkaYII0tsRBA9SO2G1OHU6deUcOyBStMHSA7MJaC0XURpHl1tizzXBaafyqQCI7Aw0sAAsSeaSJAMz+GbzZtThLB2qgsqUwZRguprNbUJPUQQJJPvgLKv7te9f+C0ZziaOGLQGUmNWkfMYIQW1bgDvjlf4eNVaYpgI0Av8ALrbULEjZAJ695vMYNpZasabNRkEc3MJIYGaa6SdKtqvJMW6zDavmKK1ZkVlA1MrHSAUuW1EFSGYmBBMd7YfJnliS4+/oZK+pls4lQVPFpJ/NdoXSRqbYXhjKgKN7bHAXEcqadVKeaaqEFNfG0eG7LqU2WWjrB2A7WxpeG8FqU82zs6LTIV9LHWTAIXQAdWx6noJ7lakq1WoOialD1XqshCrDqB4auArEq3exkAwMUjmjbk3fr78jNeQk47RWmKaOtNFNMKFEBLLChmJBYXvcagTI3MdPIjMP4dJT4auXLeI0bk6iB8zG0eQtGI+N5KgxHiIzMFIILO02ERpYFKlgCRqHvgrhdF0TwIpCizs1IIxuSVsWMkCBEgbtIAsMSy41GHOPX3vwsy8iTOZ3KI5VlqBhEhdJGwNyyzq79jOO40WX4fQVFBq1ZCieWbwJuUkmZwsc/wASK1r/ALDcD55Smw3BHXD0ucF1qbM20k9RefK2HfwxVZjeN/PH0zejnEKPXBVFSvTDMuLAt1sPLrglBLCY+uJ1q0YmFGSJtbG//wAPc9QSBVdUAYs4ZSdZChUSdlUEs53ltJ6YweqfWd7flgzJ17FDGxMzaJiCel++FSmldf4F5KyX42+KXrV3RGApa5Ub7CN+g/ZvitNVnjVLEC8EySbdrnyxGmTDNcRF4EkxAYsQN1A64jrgq0hwR/UDJ67jc2xljjVJdBHJ3ZJmlIA1amkWJ5eXoQJ6+9oPWcC084wUqLdZi/bfpiKrV2EWBsAdiY29TiZMsw2pmNN573E3/f3xRRpbHbsTZgVACfm9hq9zhzo8BmEgd9ttpGBgOpG+w6Dz9owUKbhdQVtBE6rx8zLc7bqR9sUtCNDMvl/FdVpqXqMDpUXJtNuuPVuE5RHylOlUpLSNMeGVqaWJiZLKGi7SQZHe0yfMuE1XpVEzAR/DDaWqBSQuwYB+jQY6b49JzmdSogrUSWBWxAMjYSTEkSZI6X9vL+0ZyuMV08/X9CuKIXmD/D0UpLq0iFJaW0jaJkCANXsPKcV1LMrSgIrsbsQFaGHdmjSRAG52+5ala1IFpqBoLKxK3lQSNul4nt6Y7UzwplSh5QI06rxAtpNobSO0DHDwlVPbdo6mtIgGYSkEraCNerxECC17HyMqD1BE4kyykkOmoo06kJhViB8xsATIgd+nQTP8TakwZluQQAR5AzPSD1vvh/A807hGZQicyA6om0iTExI2HUk9sTnHu8l79CfiOMldZ1aQuo6j/mlgP8jdViet8B8SqSupygAUOqlyDMAyFjeD5yQR2w3OP4bw1QMfENiSCJOkFu+nqTv2tigrZValQS28aW3b5iBMfJvHXpHTFcUFLb6AkywegaBDlWVgeVid5IggRv8AvzFZWrVC4qVNTidSFlIBIN9M/MPtti2ku9Naq6oqCRJcgAxJXUCEPy/hFh2wzilRjSUqEhjpp3bWoi7wOUaSsRf5r3F6wlvYjiQJ8QvqAKTMjnB6jTduvYnf6YHoceSmpATdpiebaLCbX69BOBMqwzDHSfCCwSEpltTBWY6VUDaBy3+brja8PbTSd61NghJdk2ZSDGk6QOU2JvsQItjZXDF1j9LGim92U+Q4yWfUismhDKwxDC8FvluDMGfa2OZPjZlADoDtpchCJBi4GqSAL3PWe+B+IcbfUwUAGobFgsgDZBsNIv5+mIMpnq9QLri8BWiGJOwAYHcg3iZFpxnC1bil9f4DZbcRqOF1U6rhgPmFOnBGoxpcqSLGYEb7YreKtXIH/U1JEMNSqoYRc6vxxA3FgRjuY8NGUGozMJ0yXAmRcll66fcFdt8DcV4kGAB1tJFyABF2UKdwSN56n2xscXapfkv2C2OHE65QFalKszaVFLwyHbVMEm4+YhYsZIwNknq62NVayHmKrSCudQvDAyVH+bSfbFhV8JSKehQ86CxWJQtOrUDFQxGkgkjuMXvFeHtUpmtTOhxsNLmxkkkk6NV19Qxnphk09KPW/L3+TYCs4HxjTXY5pjT5P5YrI1KYkBVEKrEW2kDe0YvOF5ehWqO6DW6GZSoHVCTYGGvvISekkyRihyuXQVPD1ypIp1CRqZzqJ0gxpVT8pMhhDGCBe8yKU8ujU0Ph0mBNNQwIlralZV1eI0wJJtEDCT406179/wAGsk41pZ5IjlEBxy6tRIusgkDof6sUOQ4kyKUphRqqvz/MVAdl1qpIAOgAStzB262HxJrqU3aF8VgBSAII0gfPJN/9okwcUNGkBUqLqVdFNo30h9TM0tKxpYwRPQC3UY1B49/h79fejeJfH4qqEk0/CCSYFR+beDOkRvMR0jCxnP8AitNSQ1aurSSVV2QAkliAoFrn3364WFfYsTd8B+b8zKmvpOpfaPoZHnibN8QFRhYiYkTae4GwwEokbYIy2X1Gdh1nHvceLOa7Jhlx1MQJuSf3/tiajT0mDE/u5xEI3EXE7jvF/fBBckEgKBYTNw0gzO+GSvwFb8iLJ1NVjubR/t/bB1RADCKADZgTcGbESbjfytfFeM0h1OBLXEDYGTzHteL+mIxrAHOe8T19Nuv3wsoeojZb1vDEFjqEQQggkzMAmx9Lb74lyXGaaAjwwskEgU7b95ggCO84pcwCIRmvu0C4O/26+2Ilz2vlkEE7xt/rh4woRts0tdstUVWC0lIXSSX0rubyBOqSPO+H52s9RNCJSQMYPOZGkQfmMjVb3J7nGWrU2E/09xH1/Ux1xuv8N9Gt/GpBCyQj/LOkSwUi8jUGmTMA/hBHN2nhjg8nl4Bgm9C4D8OKniGroqI8UxMAhr7bkSYIPX2wZnuFlctVylOmWpFiUEKDdi6yxaRfabmFxZZYhGYgSLAH0jSpDm8SQSTNjbbEOa4qUdWcELNtyGgxBINvmgC/TaceS+0ZJT8/GvkdKgqJMp8OilkDk61VNTsSApJDEuCAJiWEDfyGIeAL/B5WsG0hRUZls51pywIN5EEWHne5wDUzbBRUQG5AAkkltoAN526YuaeXEI9czDH8UlmNwCw/DdhG1hvJwvOXFqf+52/n6L8h1XgAfBVY5ku5b+XYTIAI30FZmRAvEc7XlbkV8uutRrC3nfqpMau9wLTtGCa1Kn4gq0uRdIaBpAYgRE9433m2J61GnUk1bKJslr6je0RvBjzGGyZo8lNa19V+7/ArGaS9QFGpZkwxZgiQoCiDYjUY6SZki52wRSyho5eqtR5WSVUhQQBJGqCJBYfkLYDygo5dmKrqnSqAv/8AsAOvW1uuIPiHiNZzT8OmYPzWaIDAAXue995jE3jcnxj93rv08hVJMoB4euKwOqm9wNUXG4vE9IO9thiTIJQDuCsuSAPELhSdRB+S9l6ER/ZuZrO3O6gKZMNIEAmxnpAX1jrgaslVwKqDnQgaSdLzpHMqzMDr5iY3x2OFR26+viI/QunNPX4a/wDSljeArGempx8xJHzEf3w/M8XpIUpOtMhCR4iy2/RFUydxMmDvBsMVq5VxlKdWqyhSSBqDsbFjGpTKreALG7dDjNVc6ysDMBflC9O8W2HniUMCyPrdfr8/8mcqPTfhd2Y1CwqWqAEBUVQTC6gVABv079MWGfzgRYpxqL6YEwTZSADA2IuLTF8Yr4T4lWzNVlNX5VkJHzPJgLbSLAnvE6dji8rVzBl7UzdqmkDUJsq3YwOXpOrewxxZuz1lp9daKKWjP0snqfQUS25LNy30kGGMTBMgAwdzGDKFIogTxAtM3YyxHytIWVBkhg0SANzIkYl4TTFQ1azugo8trgwJISehUBRCgi9zIOAuJZtq1cKqVCiKWDlTUVV5dTPrsxF2BF733x1puUnF+HUUfxDLUaiq1IlTFNGWGUHVygbDYgdfKbAkhOG0y4LMPEYgKpIAWVJ5mA8iROmQB3xUUs1Vat4QJREnSTYBFEhpFi0THmeuHujhFbmSk6PcEMTDcrELYc2kEyNrTgyjJUuXv2hbTLTK1aNBXpO3iFmEKYiNQjSlypJ6/MfqSZwrMtURaeVqgikup1qVFViNyNUFtI2MDaJMtjItkHBCk3ZQQBqJ1FVIBsIImT2+mKnNPCsZ2YpJgT3nudunTFsWCLlybt+0ZyN5xeqW01jGqTzDW6siwNZBElI63tBwFlqqV2daSjxCbiSLEQWI+VEibgTLeeM9XzLJXqUTVpJTp+IhNQ30CxIgc9Qm4C7nyxx1pNW0LUCtog64iQJ0kSYjYiTt5HHVLG62T8TT16DVFYVZKIqKhpeGRClouTq3EQAYHQdXVeH+PTRoFACqbncmCzANZmVpUmwibnFDluNU/wCUHqal1GNHLyjlEDfTAgE9CdryyrxOzrRACkFHDGSpaprXSJIWYjpue2IywS0lqgqXmEZrJsHYIabpJ0uSqlhuGKmSJ33OFjlLLViAStEzeXFQt7kMB9BjmJuM/Nfg/wBx+XoZymwHSY7e/wBcOpVt7GJNjeB5GcDpUnqYG3X1P54mQjexk7GfLbHt0jnbONMWA72F+3TD1ylRyVVlK2NzHlt3+uDcvQjSREi4kCJ9O3rh6mGIFpJFvrEn6ThW6FeyhzCVKVUgsCRsQbe/b9McXMsDKkhp+bt3jGqqUBXTwwq67wWte99Q7fvbFIPhyvJGgQGidY5rxIEzHthVkVd7QLRXZmrAsZDff2wxHJjSMFVeGuoNQrpUCB3nbbe3n3wJTqAQpsCbn3/TFLT6BLXhmVetWWjIQMDc7WBNxIMWi2PWMnVSlltNRkPhAIHS0hVUSRfooXc2x5DRyi1A4VoZRIvE++3t9MangfFcy7ECit1UfMEUNZZv1gSQJgDzOPM+0MMssU09L6DwdI1jOtSDTvqEjTaBAkgfh36+2BK2Vc3NSygkTFzAi+wbz26eWOVMropsQ4QmSZgHrIBk2sbCdhh9KoHUUkJZWsxJBO5IG2/tvjyY73FlnJJFequ8uVUMBCHe40iI3FrT3xOmXd6ZBZg8gRIhYMCBM9cdp0fCQgzAJ6wQZ2j7HAeazxMFdp26n1PfbHfxv7pFveiyr1FCq7SCiwAxmfWDYXtPfywPk+KKflsb2BA8tpjr64pHzRktplbgxtBnrFscTNDpM9AN59PScZYFQpbHiQJJKmB5WmRBnabdsTV+KOSrLpljPMYAjtEj3n6Yz78vQAk8yxPUgwdiP1xOK4BUaZhRY2DSDufOfy36vHEruh1JkfF863zadcxPURNtt5se3rhr/EAqZgAJ4YYrJtIAF1Ai6tAkflfET09TNq5AZMD12BEG46+X0jCAmGXkXm1zJYxdSZkAH3N8dKhjlpraNzaZdcQ4wSjUapBpySCCQxL6IOkEQNIJNjcxaZxT0OEeKBVRgKYYLzaQQdMEiSFaLm17AxfEOfziXZQTJ6iYF7XHn9sAJxBQrAmxvpFpMzJ3+nniUezuEe4Nzt7N/k+HPSSilJlE1Q7IYWUGoBWOnUXKhiLgAkgYuKeXBBDu1RSXCoQhLal31EWPWD363OPMctxp2IR6o8NIsW06r3uBuZ9Yxe/xVE1QKWYU1KapUCjUwIHNpViQDykSPa9wOHJ2XIpU+u90VUkwv4tyxU0zSKAjS5JsUtYsIJBkGN9jOxxUVeJVXqDM6g8MUZCCVXUeW1wZbVAItA3tjS8QGXzYEK0m7sCRom+lo5Sp02m/nOAMsfAXQquWCkCdIW27kAC1r33HXq8MlQSa7y8/Lx3/AIA+pV5dn1xU1MDPy6zELsLbCQDewnywdncrmXdlAeTGr5QTHKAzREz8o6TA3jELcTKs4ayFNGlGCkH5lEgRv1M7b74ESnABLHTJbSTzNccpbccpP088O1J71+omienmfCmnVbxdYYkqTqRoYkggRpi5WCDF46Z/M01ZgBq1TF9IB6Xtb64sc7mtdamQ6U2EQYgLAWNQFp8o6QBEYm4jkIOkFeUkGNrjUSCG2sR0t072g+DV9WbqVHGKBd6lQxBYsLqJ1EmwsY32FrYr85wwqqEANriAstB6LaxJ7CcaDNUiJAqAAmGNiCRa0TeRA9D64BytWrRqJ4TgVTOk6yAJgWNpN+nbrJGLxyvwBRPwb4NzLVVNSn4SWY+IQG02toBLhiNgY9cbHiObC+FSSm4GpUARVkm5GlRcWgDvqmdpfwqmStNGaKgVebmJY/M1YlxcQJ36AWwPmKtRc1TCspqeKxQKVaOVOU0wtyAWPT5CfTnlnWXJVdB1FpWNqcODHUGWDfmBBHkRO4wsOr5yujFRQeqJnXe8360ptMe2Fhfhf8fz/k1+p5yhA2xPT6+fW3TEaoCskwe284ekA7xP1/3x7DIWWVEGDb5u32GOl5AJgrPSN5j1AtgVK7BYgGCOa+20dsFq4kytgLRO/afLCSF0E+PU0i8wdu3t/bDq+aqKwltzsP0jFbWrNqkMRH9WOPmrhpJ/cd8R42JReVn8RAHI0ESR7Rv0tGIcrlqaIVWkGmYLgNJIixOwjywDTzZJsOntYYIXMFDBkLhXFpUYzhplW0sulgYINwTf6jF/8PcUIim0MDMRuCdxcRtJv3OB+McRRpBpgnTFxt1ABkX64qeF5k022nr7/X/XFnH4sakh0eh0a6uhSryhTKyDbdgsfiBtvG/ph2VTwkEDSNWsyVJMbLce8emAlOvL0qyyCwZvmW0VAkL1JmbmPTEOcLEAtKsenQzcRb9nHl8FbXr+g7XQLzdbxC0MdySST8215874iNApUAqi4ElT+Lzmb4GTMckxLL5+Q+1jgzOcU1FWjaUJMk99/v74rGLjpLRRJVbIeS4RjDQCDe/bbyxBRo6XDKdj2kCTb0v+7Yiq0iQCsAeQuRe5+31xCxYf3v6j9cU4eKBx8h+czLMxE7E739Y+mI2z1gIIHmZMxHa0npgarXG3ne+/nPewwNmKzH3/AHvhow8BaC6dZ3ItPMN+/Y4dT4uCCF1FyYsLr06A9bf74dw/NsAdIsQQfy9xh1JoDAkiYNhta5Jm/T9nDxpOqA6KnNFix1BpHeB+W2BSpE2In06T1O/tvg7O14qaS0Anr7Xv7/XAObUSbkwYUzIgW5e646EYjCyIgbTJE/f6fni++H8x4mrxEeo1NNYi0aSBB0xMWInzGM/TpnyA9YwXwZh4yE6p1A2K3M7MTtO2EyR1YUajJZ8UmqPpDpU3psQYKwys46QTGx3OFRq/xLowdXeS9QEadSqA2gIP/lIAiRHmSONVqRBajSoIJ0p4YFxv+E8xIvrYSRAEbkfhmfpUAdKs5cGQVVSHK6VJM2QydvucebkUWnOC379/QotaZPx/N5aq6+E0KihW1crPAkkCANgQY032F5xWcQrVEWk5PLpBS3Q7W3UGREnrtgrLcCUUSM1WC6CXQrqkr8uzC/NCi3XpgbO8TU1C4gloAZwCyQLSbAHSOgPbpg40r4x2l78vfQL3sjThbsDVZAhkSGbTupM6YmIix3kecR1KFwbkBTdrRsYJtJ28zO2OZ7ixZSZGpzqmxGkTsOjSdunlinoZpmqLLWAC9hpx0Y8c5bkLoL41op5qoqGEWoYN9g1ovJtEE9sWXDqYzDoq1whKmnJBBYOyoUi9iDYA9x1vneJ15qM0EyZn1wXwzMBK9F4DLTqK7ATYKwYt1sN/riuXG2tdTJ7NzxXi7ZMPl1KyW0wLkUgkDmOxBkQLWsN5xyZutUbxNb6i0arxJ3BgQZ6gC/Ym2NB8Q8MapmiJaoFGkMqgX8u6gD2EYrszRpZemjI+qopA0kn+WYuSCFkyd4Gy44sHCEVX3mNJN/IF4jlc54jeISWm51gA2sRccpER5RhYDqcQBM6582Zp94B/PCx1/wBX2v5F4oGyzypFgP8AQnvfHcrVjvgOi5kdcEkSQf3OOwky0I5bdcOpVV3iYI98ALXHuMEqqbm4iw/XGoShnEM0Stjyk7T+7YZl8xAg+tsGcH4JVzlaKFI1AvzfhUTMa3JEfmYxFxfhlXK1tFWm1M9J2Ii5VvxDB4auhktEJzBPlBnD/wCIJI1X9cDlRpnBvAslWzFT/p1VhShnZiAqTYEz1m4ABJjbCKDbpINIA4zmVK6YWQZHQ7em36YrNUDzPXF78Q/D+ZpgVawVl/FUVtUSYAPX3jriqWj0n9DivBw7rNpLRafDOc8KoJA7FiSInr29j+eNNxBqitziFhe5+ZdSwfwmBt5YyeVAQqQeaVN+hn8rTjSl2qOSauumQQxE/MNiD57x39scuVLlZosly2XaqRoEEDeegEnfex2w2vWlSDAaQSNgx1XPr+nScAUM1USIJgidJuDdhP0wUylhJEEkEHzgG09L4yx72Wi01RLmaYVOUbmI6iRtHaRY36+WIdJsJklZj1WfrP8AY4nOrSwaJsrC0RAIMfvbzxynEMTcJCkg9CjzbsLedwLTjcX0QSsq/MOW4gb2JBkk+Xf9nArZtdQBBYA9/rE7TjuZrwSBO97mwBIgHtcYd8O/D1bMs5pUnZaahnIKgLPmx9T6DFuCeqEkw85lPDDGS5+39iST7R54Ar8SJJUWFreYEXAN8dal/LpahAM8wgzJkCFJMx3xz/hyFS7PpjlEDmJjp0ESJJPthceBKdeIk2+jB8wJGowe/wCfXbEWWqAkTsDZY3sYA7C+HUqeorTX5iQmrcSSBzdYxDxBUFQ0qR1NT1TUHy1IOoaU/DAkbnbFeNaBGLaHNVWecAjosQR523Ha+GVsoDEfIYv6jy6+WAWzINzcxg3hHC62YFTwUqMKa6zoV2vMBeUWY3InorYXh5Bpltks5UqNFRmdVuBIG8L+uLXj+Zps6rSWlLldf4gGKhfnm6A30xY6rxvWcf4bVytRQV0zSBYyrXKMd1turAe2Dqfwnmzl6dVaDulVUekE5rETqaAb7cu++OOfZG5qS0UV9ADiOZq12BrNqSmAA8QGJ6T8okqQNhC23w7jmcQqVFMarXYGRy79zFxBtcHAWaWoj+FVp1EbqrhlN9jpaDHXEGXp6lqSZlSb95W/788GGF2r1QOQBUhidMAC4UyTvsLXPXpibh6/zaYH9a7dtQn7YgROtzeI/LBnChqr0VNg1WmD6FwD9jjp6AsE4jZ/Yfli0+FuG66gLlURiEJb5mDAyqTG4sSDIB88AcXpgVWG8MRY7we/bzwbwam7VQ4voFyYOm8WB+xi30wma+Dp0NHqehcQLimKZAUAaCphRoA5VUCwAgGYm298ZzP0gysxsVGjmEWsREWHS32Exjud4qxeDCgOIUc2wiJaxjY+gAxX57M6lILddRcGSSSZEzHnfrGPJw4pRqy0pJlc+TVTBphtr63vbrDRPeMLEGZzKajCmPUdt74WPTSm17/ckDAAHDrCYnB3/DW3jEqZQRcXx0ogysj2J3jBNCqeuJzkL4JocPxjPobr/C7PLTo1gColgwmxJll69AFGK/8AxDzXitpN9ADggk7lgR5CBPtjJ5rhQCavwhgD13B2HXb7jC4fkiqS4ZQ3y+Y7+nScdLyJ4eIVp8vT+Ctr1SDt/vja/wCGr6EzJaApGoz3BTQPqzR74pdcDYEd42PcdsPp02NGp4blW1U9uolpnv0tiWOajNMPXS8i8+IajVKccujSwfmUQCpg3N72gTcjGCp0zAE+/XFllfEaowqlmUDlnz2NgOn54sqHBw20j99sN2jIpzckLXGKTMypmRONFwTL1qq3dFo0yAzVG0rfZAYJJMGw28rYsaPwyBA3JMDSCTPpiWr8OakemhNTSdbBRqClReSpiArCT0sJmRjncoWuRTFilldQK3iAQf8AbvpkcpJBi8z5zt5YWXzErpNgxi/Qxv8Af7YNpcHegTTZdJiSrKykg9w2/liKlldKagIAMMp6AyJ8xefbCpxvRuLhKmG5qqSoboamhp7qoI5pvyOsiOnbFRn8xomCdOk1Y6amqon2WB5fWbd9K0yJlEYsDvqJCoOgvpA+vljmZ4cpUgxuJH9Qknf00tP6YbowtmaztNpAEmVid7hgLn2n3xpfgT4n/gqlYGi1VXRQAG0yymCdrkg7dgcB1a9GgPEZSwXdflMmLSZ0jULmNmtibK8TXxlig1G2oDS420zZ5tfucUg6XISVvwKj4o4RXpVqpZVFNapsjAhdUkLFjYeXTDKWj+GbW+ggjSCGMkkTsLWU/TF89WrVzFXWGqK7B/kvqNgTA2AEW7YfxDhmqmUqJoQOhDDSJIJUre55WJ9sPdS5QQ8e9Lv9DMcPo3RluAxM7TB377/liuo5Z1rEIQSdQ2B37SLeovjbcM4NWVE0Ly/MNRWbnVcYj/4EzV2YELV1NYtAA0gkjrEsPrgpOna34E5N8u70RW5bgSBdDIu0knefXf2xYfDfEczw/L5gUE1eK6BmnZLrYBgS0kQRIEm2DF4TUtL0jG8En8hidOEVDZmEE3MMIH/j0/tgLkntGjbM3n85VzIQsJgOlhFlWBqvvzH649M+Ac1U/wCGUQxk0XelYzy2dZjqA8R2AwDwv4ZyVSsRNU0kpszFiynUXVSbAWiBin4v8ZVOFs2Vo0KWg1GZtRqFpsBzFo+UDph8UqlyfQM96F8X8VWvXbxaQ8WmAtJ5IMBiQGA3BDdZvtjL8P4cCDewpvPsjH2FhizHFf4s/wAQ9MIWkDmP4QbzAHcRGB+GQZMMOWsBe0LTYwRHS14xDJ3pWvNjKL0Vb0VB6GBAjvMwfO5v6YjyuUK1EmJDofTnFsXfgUEDs208kMR3F5Ak9feMDpUpO1JlQjnSAWLX1STbpOEp+Zmmii+IKcZioNr/ANgcD5LPVKWrQ0arH998XXxDlh47iDFiD/8ABd488Z6pTYbqQNpgxjSV2mbZb5GqCsG9o3mTJMwb++2B8wT56b22Hn6dMQZKipMkmx2Frb6iZ2+mCMzDmFMkfu2IONSDZXML9McxKaJFoP0wsWs1GoFbDK1QdtsXmT+EvEAL1Cg7C5/TF3k/hnLqRqLVPMmO39OKLGyfFGDp1QTf6YmGtjyox8lBOPVcvwXLrEUknuQD+eLKnQUbW9MU+ENSPHa+TrokvTYI03YFdkcmJ3MEn2xoMv8AC+arIusKsDSvOPlFh8oON/m+CU8xpDkwpLb/AOUqZ7iGNsFUMqqKFUmAIEmbDDcVVBWjA0P8PX61UH1P9hhcR+DHy1F6qMahAloABVVIfWBfUwKiwj1x6HbEOfGqlUQCSyMo9SpGNxiG2ef/AAlw2lmVYORFJbgG55iF84AXy6YZxCvTRitJdrFjONL8MfDi0IdlbxTTKPD8hBctOjbVtf174qfivgRpfzEH8s7/AOU9jHTzxHLF1ozXIp6ebdVYq0OSIaDqA6iQwsbdLxvGLj4Zz9NaVR6hXLitRqJAMh6gIRtKoCUGpZE+trAZdm6z98EfEGRp+HTNGqdYpBibQzNz7biJ0eekY5lGS6nT2eXF0+noX3xbxClVzHiUqi1UFMqoTxLS9RgahqHUXgz2ntF6CpS1A9R+tsSU6Hgg0ywY6jqMjcHTcjYi/wBcEZdub5dQbcd/IR2P9sc+bJJSJ53c6XgVtLLkSOhBjtEz+v1wW45QUjSYBDd7zHdYA9Jxc8u2kEe1rd+nnjlABAYCydmIkoZ3ABiY/IRiUe1eEhOPmzF/EpjQhWda6laxBHUAjcgzI6HzxXcKzjUqgYktbSZJJAMbE3HpjTV+FNGjL0hUd2XUFRi/zd5hFJEmwF5OJ/8A01qawtfO5SlUeT4eos3pFvt98fR9ll2fJ2d61tevzOWSnzpMnXOaHJggQNz03/vhvEWNVYYMFBlTcbqRO/mcE0iqAUzD6eWVBEwAttUmLWnpguuwKmCIC7dzPr0gGBtj57/XZMfdXQ6OCActm3VANUgcsnew64BztNqjCoSOU3F+oiDe4On7Ys6kAEcpOqPOTt023xDWq2YQBqAE73UmTPcxHe+OiH2k592S9+7E4JAEzA5fyw2pQIEkf3xGXwlqkbEj99sdTwV91mSD8txqpR0+GEEqysIsRqUgne8zfFdmeGDPVK1WvUI0gVIQCYBVSL+V/WMP8fuFPqP0wlz9OiGfw9lYQDAaVIg27kYH9RaGjV2zOrlCoACswHy+Qm0ef64sOFAmpBQDkqCy/wD4XNz7YLylGmyKdRBIBIJFjFxHrgqhldDatX4KgG25puo+5xL4lOmHlsyhNtJE/aBYi537YM4ZQ/mgrGlRraW2VTJO/pYb4smyjRt0xsvhugU4e0gQzt0FzMX8oAw0JqTo1mF44Qas/wBSo2/+QXxWVqYP6Y0HH2BqEADlCAwBvpUkbYrTl8DJKmYoa2XMyJvvHbzwxNSnUN97jqL4vmykzM/X/TDXyqqOp98IsooVUyjOddOmxRuZYA2ImPUTB8xjmB6eYcDlgL0En9cLDc15FORpMtxdoI77Ynp8VM+l/wB/XFG9Aq0edjeD5jE1N7++Ojkznpm/4Rni5AJ6fXF5l2nb2x5XQzzqw0n398ejcG4gmlRrWTtcX26YrCdjouaWoGQDifw56FT9v1GIxXw4ZlfP9++GY4jlz2wvAPY4mXNL3P0//rEgzS/1H6f64FsNIF8I9sPUN2wUM4O59sOXOD+tvphbfkakZrO/B+WqkkoUJ30MQP8Ax2HsMef/ABVlfCKoqnSqtTB2hkfw0JjtLH27xj2f/iCj8bH9+mPLvifhrVMznWYal/hqhpvoXmchWVNUTYhutoG04Wt3Q90mikyHAq+aWoEhhRrOhiNUwCWJF3BPW+2JX4dVy5OpKkWgFGS8C4Jkb2n8pjG3/wANeIImULDl8WvWqDSgAKmqwWL7aQIubRjYDjS929wP1xOePl1RkzzbK1jVAYKp7xuTtGk9R9LfQStm0Wo4YQWIBld5m0dPvt0OPTKr0H3pofPQoNvMGcB1OEZdiCF0kGQQBM7zqud77485/Z7v0Lc4NbMT8NcUpUc7URmOvwnDkXFiJBEfN8p9sA/EHBqFTMGsrUucKxLtHMuxWT8xsJjpHW7OAZPxcoXHieLrqXZHiC5k+JGm5O09PLFn8QcMTMVFXUng0y1UuSArFlRSAet1qEjcaRAHX0sUKx/DrSJSqLUl1Mr/ABqkm9/7Y62cFumD+AfBr5imzIQ3h1Hpm4uUYqCPIi+D/wD03rSYG/dlPn7Y5v8ATJMVRszS5u/Qx37b/nfDhWZzCzaT1iff97406/4eVRuon/3LiL/kOspDAgEHqy/rbGXZ4pm4ozTIymDv1w4E+WNBW+Equ5cT2Ck9B1n1wP8A8vVfP6HHoLoTaZUj0GHD0xeU/hioROoDyIacTH4Uqf8A3E+/6YwNmdEdsKB2/L9MaD/lepJGpLev5xiZfhKsfxUv/I9p7YVpMamZsPaNPvJB/T7Yl8XlCq7DyJMee1u2NIPhKrsfDPox/OIww/DLDt9T+mIyxRe1oHGzLPkATqLXMHY7gAC42tfElSiI/Cf/AC/tjR/8tN0aD9RiPM8GCL/NJH+YLImepAkH18t8ceX4mPb2vkHvIzRyA/zTuBKn8yCMD1ci9iB9jO0/s40S8OU3FVT5Fo6djhHhdbZObsFYN9hiS7TF9Qr5GfbgtUWFOR0m2Fi2ahXBuH/fthYp8WAbXkylFewB74mqrYEd8CeJYD9+eOVKzRHTpvOOkVJE+Xcif354lJJAKkhlMhryDvIjAhkrqM4myhi99p/v/rhrB0Zq+D/FtVAFqr4pG7bH6j9MavhnGqVTSJ0u2yt/b9zjzFMyPTt9Z+mCqSKWE2mIi3r1H64rGbsbTPWMINjM/DvGizCk7q5I5DqlrdG7/wDu8r40JBxdbFeiYPh4fAww4DGo1hEjDHpKdwD9MMGHDAo1jUyiKIVFAHQAD8sOFMdhhDHYGNRrFbth61AO2GaBhvhjtjGPL+MUq4dOHUXampzFRpAIBo1D4gfWDsmpwVtJjGg47lqFPO5Y1FV6VSi9N9ZkeIoUhuYkBymoA9pGNZUyqncfngDiPAaNdNFVNa7wSd+4gyDgB0Vf+GcLlGfpUr1XXf5dekb9LffGoatgDK8MSmoRAVVQAACYAGwwQtEY1GHtU88RM3nh5o454WNRrB3GITTwcaeOeHjGsDBI6x74mV2/qOJfD9MdFLGaDZGKrdzhwrN5H1Ufph5p4RT0wlDWcWuey/8AiP0w/wDiz2H3xwLjsYHENi/ix/SPv+uGmup/BY7/ALIOHR6fbCj0+gwvE1lNn+C0yC1JdLb6dh7QBGKF6ihiGptIttEHG3DHsPoMDZ7KJV+ZVnowF/8AUeRxxZ+xqXehpiuPkZkZlPP6nHcFvkswDASkQNjMSPQm2FjgeDL/AGsXZ5UW0k7YJpuemFhY9YzRO+19v3/ph4XSvfqPPywsLGGcUCUahLX67fsYMp5o/KQD5Xv5bjHcLFIo1Ubz4P4WUmtUAlvkW1hsTPnt9cafUMLCx1roTfU5rGFIwsLGCdBw4NhYWMA6r4dqwsLAMLVjurHMLGCdnCnHMLGMKccY47hYBhtscOFhYxhe2Oah2wsLADYpHY/XCt54WFgBsQA88cgYWFgBFAw0xhYWMYU44cLCxgjGfDC+FhYUJzxDhYWFg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92" y="106045"/>
            <a:ext cx="1371600" cy="108583"/>
          </a:xfrm>
        </p:spPr>
        <p:txBody>
          <a:bodyPr>
            <a:normAutofit fontScale="90000"/>
          </a:bodyPr>
          <a:lstStyle/>
          <a:p>
            <a:r>
              <a:rPr lang="en-US" sz="500" kern="120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Outdoor</a:t>
            </a:r>
            <a:r>
              <a:rPr lang="en-US" sz="500" kern="1200" baseline="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 &amp; Recreational Activities: Katy Trail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3525" y="115936"/>
            <a:ext cx="895246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 dirty="0">
                <a:solidFill>
                  <a:srgbClr val="8F096F"/>
                </a:solidFill>
                <a:latin typeface="Arial Narrow" panose="020B0606020202030204" pitchFamily="34" charset="0"/>
              </a:rPr>
              <a:t>Downtown Dallas Parks Master Plan </a:t>
            </a:r>
            <a:r>
              <a:rPr lang="en-US" sz="4000" dirty="0">
                <a:solidFill>
                  <a:prstClr val="black"/>
                </a:solidFill>
                <a:latin typeface="Arial Narrow" panose="020B0606020202030204" pitchFamily="34" charset="0"/>
              </a:rPr>
              <a:t>transforming the business core into a more pedestrian oriented mixed-use area.</a:t>
            </a:r>
            <a:endParaRPr lang="en-US" sz="4000" b="1" dirty="0">
              <a:solidFill>
                <a:srgbClr val="008C45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076" y="2302654"/>
            <a:ext cx="4791075" cy="44005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5575" y="2162175"/>
            <a:ext cx="1638300" cy="1114425"/>
          </a:xfrm>
          <a:prstGeom prst="rect">
            <a:avLst/>
          </a:prstGeom>
        </p:spPr>
      </p:pic>
      <p:sp>
        <p:nvSpPr>
          <p:cNvPr id="21" name="TextBox 20"/>
          <p:cNvSpPr txBox="1"/>
          <p:nvPr/>
        </p:nvSpPr>
        <p:spPr>
          <a:xfrm>
            <a:off x="5800824" y="2606192"/>
            <a:ext cx="32021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8F096F"/>
                </a:solidFill>
                <a:latin typeface="Arial Narrow" panose="020B0606020202030204" pitchFamily="34" charset="0"/>
              </a:rPr>
              <a:t>West End Plaza </a:t>
            </a:r>
            <a:r>
              <a:rPr lang="en-US" sz="1400" dirty="0">
                <a:solidFill>
                  <a:prstClr val="black"/>
                </a:solidFill>
                <a:latin typeface="Arial Narrow" panose="020B0606020202030204" pitchFamily="34" charset="0"/>
              </a:rPr>
              <a:t>– A collaboration to create the Smartest Park in the United States.</a:t>
            </a:r>
            <a:endParaRPr lang="en-US" sz="1400" b="1" dirty="0">
              <a:latin typeface="Arial Narrow" panose="020B0606020202030204" pitchFamily="34" charset="0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8" name="Rectangle 27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1868904" y="3168411"/>
            <a:ext cx="3931920" cy="1150925"/>
          </a:xfrm>
          <a:prstGeom prst="line">
            <a:avLst/>
          </a:prstGeom>
          <a:ln w="28575">
            <a:solidFill>
              <a:srgbClr val="8F0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Connector 28"/>
          <p:cNvCxnSpPr/>
          <p:nvPr/>
        </p:nvCxnSpPr>
        <p:spPr>
          <a:xfrm>
            <a:off x="1905000" y="4572000"/>
            <a:ext cx="3895824" cy="345116"/>
          </a:xfrm>
          <a:prstGeom prst="line">
            <a:avLst/>
          </a:prstGeom>
          <a:ln w="28575">
            <a:solidFill>
              <a:srgbClr val="8F096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052" name="Picture 4" descr="Image result for west end plaza park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4609" y="3192475"/>
            <a:ext cx="3294563" cy="17246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7055401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TextBox 23"/>
          <p:cNvSpPr txBox="1"/>
          <p:nvPr/>
        </p:nvSpPr>
        <p:spPr>
          <a:xfrm>
            <a:off x="9906000" y="3530934"/>
            <a:ext cx="84582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en-US" sz="1200" dirty="0">
              <a:latin typeface="Century Gothic" pitchFamily="34" charset="0"/>
            </a:endParaRPr>
          </a:p>
          <a:p>
            <a:pPr algn="l"/>
            <a:r>
              <a:rPr lang="en-US" sz="1200" dirty="0">
                <a:latin typeface="Century Gothic" pitchFamily="34" charset="0"/>
              </a:rPr>
              <a:t> </a:t>
            </a:r>
          </a:p>
        </p:txBody>
      </p:sp>
      <p:sp>
        <p:nvSpPr>
          <p:cNvPr id="6" name="AutoShape 4" descr="data:image/jpeg;base64,/9j/4AAQSkZJRgABAQAAAQABAAD/2wCEAAkGBxQTEhUUExQVFhUXGBwYGBgYGBgcHhkaIBcYGCAZGxoaHCggGholHhwcITEiJSkrLi4uHB8zODMuNygtLiwBCgoKDg0OGhAQGjQmICUsLCwsLDQsLDQvNCwsLywsLCwsLCwsLCwsLDQsLCwsLCwsLCwsLCwsLCwsLCwsLCwsLP/AABEIALcBEwMBIgACEQEDEQH/xAAcAAABBQEBAQAAAAAAAAAAAAAEAAIDBQYBBwj/xABBEAACAQIEBAQEBAQEBQMFAAABAhEDIQAEEjEFIkFRE2FxgQYykaFCsdHwFCNSwQdi4fEVFiQzkhdygkNTY6Li/8QAGgEAAwEBAQEAAAAAAAAAAAAAAQIDAAQFBv/EADMRAAICAgEBBgMHAwUAAAAAAAABAhEDIRIxBCJBUWHwE3GBBTKRobHR4SNS8RRCYpLB/9oADAMBAAIRAxEAPwDyOlTIF/31xY8GyuqoRqCnSWBIkWUmOwnucCCtyBdIsZm87QesRt06DFhwviRpLVXw0c1FC6m1EqAZ5YYC8CZnYY5/Ex6X8O5FSlOjWraEQ3am5YM2hv5aNEgklpUTBtuwwdx7htPKUVzGUqs/hAFtDagKb/0K0hZJBYyCZMX28mbMOECaiApNgxIuZsNh023xEubcCAxgmYm04LnaMelfD3xymrTWMKWktp1mApkQbAHUe5N9sVvxf8ZU83mWBLvQpIy0xOnXUn/uHTEiwgHcdsYCohmeuNP8NfDCOnjVqihTMAMC0gbEbjvtiWTKoQbYUrJeE8ZzRemA7KqgqloAU9JAmPXEvFcpVLu7kRc9b9Znbri14BxfLrTam1MsoYw1p7Dra2Cc2KREs5VGDC8tvOx2B2M+vv5/x5OduJSlXUynw7xiplapq0TpeImxEE3EEemL7OcbzGaQa6zuT8yAbiSxMABYFo9JwDV4VSpP8+pdO5i576ZkDffpgehaCrREwbgHvB746VklMk9Gko8NoowYBiTbnkswsACGMArtIgY1eUzTNpUKKa7EgqdMry2ggnqY8seY1s+WM6iSd94n8z9sWdDNNphSQJ5gWgg7ExECx6nrjny9n5bkGOWjU57hxq6TJYqxg2Wew1G3nO0dBiv+IMoV8Nm8On4hk6hpAkK3M1xAESQLbDEbcpmm7syrysm6nTcAkgWHL5z54GbOIKgNRhMBSSgLNeTMgggzH3vhFg2uI7noWWzdTMFiiqiQTd4ErYLAAO4JAvvexOI+DcEasxbTqAbnaYgb2JtcTHn2xY5bPLmEZUbStNVGm5AAYHUp0i+4AsJOO5ascu/jOxaloIYKpaZizCflEm46Wmcc2dyjJwSqlrqGNPZG2Ryy1kikX0IROr8V7lYEkeZ28wMOzGcqUdeggMykNCL8u06xJncdOlz0k4RkiDroFBSqXAQtqZbNYEAMswvMV8xth/FqV9KIRXeksKJZDGmd40dCST1ixxoyeNp3utX+fyrxC1aA6GSLqukza+4E9rgY5mp5ZplPIMRO0TJgT/piXN03Wkuq0CajjlAsIVQx3BMkwP7YrsrxoLqCs7jZdU840sINyREm4PTzONHJPIpAcUqsIr0SS0g3YFpkEA6fKCJ8vcROLCpRFPwyqI/jGVOokEjqASVkSLn7YAq5d2zFJg6K1Yw6mbTzGSLi2kwBv1tODvi9VOkaXinJVSVCmLWsSAdJ3je0455J84xY6XUmz2fDfymjx2IDBQQurkPywRpAJMnz7nFTRo1yXZVB0Poa52Bg6bbTIn/KcWmTWiwQ5cqKlMKWWmG8JSsrI1gS38w+ZgdgcWVHMaCGCwhvIm4u2phEHc9TMAxifLgqivx9/gGrM7nqSqVYgaXEQ1iGspmDCwZvtynpgTjVDxKIprWJqPqVKcgybQJZpXy6xtbF1xLLozkGoNIk+HHPUMEkgkRym8CdySQYxW5UUkzSvTUWSFjmCG0PaAWNhud7TN64m1tdVsDSAOEcIfLVVC1woqUmQh7HUQDCgExqaI8tU4v+CsqLVphkNRSWJ0jlvr1Bjyhoc8rfiH1y3EeIF2IYa3klomOUGwBUEKAb+Rx3gXHHoGojKzrUaxW8PHS2lhG/kQfI3y4smSFvr9FYFJIsMx8QVKS6FEguZYjvNoGxHWMBpXq5khSxVaixIQQNF4UxcyYP52wFxDidOqkJTAcD+kLHKJMzzc1oA6dABjp+IatFCUKGKYA3lVF7CxPSZsb9NnjgaXdj3gXvbI6eZzFA6aJuSqsy/wD1AGmDBkdZ22Nxj0qrw1KGVCTqq1T4jvU1fMRAOmSAAIAQQNsYOjl1qu9OsdT6lFME/wAxj4QOglR/2/xGVO42vjQZ3PjwHStzsFClkYgimsOZNQ6tWwNpM4TtTdqFbvf8eYYooKnw7VrHSKisygsDzAgFwT3WPP7SQCzOcEd8uqBVRxMy3zRLEkD5mJ0gATEHbraZTh9SvSpVUq6AWABWmykxO5BXXIsfMDqCMPyNFpeoROoDRVLtNPWmqWXvG8f5gCcHJllHo+n6/l78AKNmfyQQU1DZdmMC48Vpm+61kE9wFEGReJKxerSywsWzAPkRHqJEwd74WHeffSX5m4HmsyAYtO+OUwb4YSSoHQHbzxIr9Mew7JDkBw+msx5Y474uPh7wyX8RZhDpJ2D7BiOoE7fnhG9WwhuV4hTNSnqpJoUCFAMTpiSJne5GxM42vw1wCgaH8V4lzUYmmEtA1cncEggiPLzx5pXUqbddseyfDVDxuHIXGipBpklRzAcwLBptJXmtMgeeI5uLwy+QY/eMvw/gdP8AhaldQrOzMRvYAtMHY2g/TyxmOJ8RcmFaViyzaPIbd5x6fn8yqUHTQGV1IMCATGksAo5fXsLbCfM8xlT0EljIEbEbi94/MY87seTnKUpdPApkXgVSZ5jqknYAmL22+mO0KrMACG0g6jF9pk2uLT3xLmMo9KHIjVcCx29Nun1wFRrMptOx2mBbf6Y9mEoyWuhzSiGHSflJWCd+o6T/AJt8F5Z1UTMz9vrOKikmlt+kie364sFqrHWCIIECfft1w0kTaLfLZ8MIBYW7/b6f2ws6NQXRIKjpN4HYnfFMlRY6ahspN/br2/TFnwrNzq/liAskkwq9JutzJjab++JyXGN+QY2O4NlM0zqqhkV3Ul4sDDaWcD5hdvvjbpw9AQCpquQktyqobTdym0HVFpEg7GMM4Pl1NE1nBYuf5ZKEwoYkMhN+b5ptBiMHNmPGZqoYaaZ0soXroHMGBj8VwRIgnaCPH7V2mU3S1R1QgkQ58hREnTTAhwFgvB2kGSbiTtOwnEfBK6q5ZyTULAauUEdQGUDSQeYkk3I8rPzKLpJpqNRVhoErpgiBsLnv3kjFRmjUYLoDyVIqaQvJpi7kqASYJ3HvGOOEeUaf4jvTBuLq5cuSdDEAU+sTE+TfKwMgQBO0Y7nuDVFQRVOjYECZkmAQpJuoG4sTuMNyFCs5LUywLLpOr5QpYmVCzyyInzx3PCtTQuvNUPM0xcT+AWCTF4A+XHXTjUYta9+2K34tFTnOH1QTCSvZPmJHUfigbztAE+fcjxCsxCKwlF1lWJIJgjYjVPTfcgDcHFlw6szByyGwKkMZGliA0KpgjuLnp0xNWY0atBTU0wil9U2YySAYOyxYQCSemHeVu4yWwJoCzGXq06KHU9KYBpsJIBF1YKANpIEaiBMAxiTJcYSsRl1PKpLtWhlmxJAXpeALewxc50l6lWmAwVBLxpgkqW2UDVMgk7CPPGZyhWlUd6VM69FgAdJMaRYb3BNuoGJwfOLtb6r69PbGbaZd5vMxW8MBZZgCYjYK2oQfSxtGkSb4r+B0lDNUqaVF0CsQhLE21EwAIU303g9cMo8Gq5jQWBWmoYk3BsvzBT8w2vYmT2xoH4TQzALONWoSNIiISOVgoLekxaLbYWUo448b+deA22UQyZrU2rUyrQ+ltWkaYII0tsRBA9SO2G1OHU6deUcOyBStMHSA7MJaC0XURpHl1tizzXBaafyqQCI7Aw0sAAsSeaSJAMz+GbzZtThLB2qgsqUwZRguprNbUJPUQQJJPvgLKv7te9f+C0ZziaOGLQGUmNWkfMYIQW1bgDvjlf4eNVaYpgI0Av8ALrbULEjZAJ695vMYNpZasabNRkEc3MJIYGaa6SdKtqvJMW6zDavmKK1ZkVlA1MrHSAUuW1EFSGYmBBMd7YfJnliS4+/oZK+pls4lQVPFpJ/NdoXSRqbYXhjKgKN7bHAXEcqadVKeaaqEFNfG0eG7LqU2WWjrB2A7WxpeG8FqU82zs6LTIV9LHWTAIXQAdWx6noJ7lakq1WoOialD1XqshCrDqB4auArEq3exkAwMUjmjbk3fr78jNeQk47RWmKaOtNFNMKFEBLLChmJBYXvcagTI3MdPIjMP4dJT4auXLeI0bk6iB8zG0eQtGI+N5KgxHiIzMFIILO02ERpYFKlgCRqHvgrhdF0TwIpCizs1IIxuSVsWMkCBEgbtIAsMSy41GHOPX3vwsy8iTOZ3KI5VlqBhEhdJGwNyyzq79jOO40WX4fQVFBq1ZCieWbwJuUkmZwsc/wASK1r/ALDcD55Smw3BHXD0ucF1qbM20k9RefK2HfwxVZjeN/PH0zejnEKPXBVFSvTDMuLAt1sPLrglBLCY+uJ1q0YmFGSJtbG//wAPc9QSBVdUAYs4ZSdZChUSdlUEs53ltJ6YweqfWd7flgzJ17FDGxMzaJiCel++FSmldf4F5KyX42+KXrV3RGApa5Ub7CN+g/ZvitNVnjVLEC8EySbdrnyxGmTDNcRF4EkxAYsQN1A64jrgq0hwR/UDJ67jc2xljjVJdBHJ3ZJmlIA1amkWJ5eXoQJ6+9oPWcC084wUqLdZi/bfpiKrV2EWBsAdiY29TiZMsw2pmNN573E3/f3xRRpbHbsTZgVACfm9hq9zhzo8BmEgd9ttpGBgOpG+w6Dz9owUKbhdQVtBE6rx8zLc7bqR9sUtCNDMvl/FdVpqXqMDpUXJtNuuPVuE5RHylOlUpLSNMeGVqaWJiZLKGi7SQZHe0yfMuE1XpVEzAR/DDaWqBSQuwYB+jQY6b49JzmdSogrUSWBWxAMjYSTEkSZI6X9vL+0ZyuMV08/X9CuKIXmD/D0UpLq0iFJaW0jaJkCANXsPKcV1LMrSgIrsbsQFaGHdmjSRAG52+5ala1IFpqBoLKxK3lQSNul4nt6Y7UzwplSh5QI06rxAtpNobSO0DHDwlVPbdo6mtIgGYSkEraCNerxECC17HyMqD1BE4kyykkOmoo06kJhViB8xsATIgd+nQTP8TakwZluQQAR5AzPSD1vvh/A807hGZQicyA6om0iTExI2HUk9sTnHu8l79CfiOMldZ1aQuo6j/mlgP8jdViet8B8SqSupygAUOqlyDMAyFjeD5yQR2w3OP4bw1QMfENiSCJOkFu+nqTv2tigrZValQS28aW3b5iBMfJvHXpHTFcUFLb6AkywegaBDlWVgeVid5IggRv8AvzFZWrVC4qVNTidSFlIBIN9M/MPtti2ku9Naq6oqCRJcgAxJXUCEPy/hFh2wzilRjSUqEhjpp3bWoi7wOUaSsRf5r3F6wlvYjiQJ8QvqAKTMjnB6jTduvYnf6YHoceSmpATdpiebaLCbX69BOBMqwzDHSfCCwSEpltTBWY6VUDaBy3+brja8PbTSd61NghJdk2ZSDGk6QOU2JvsQItjZXDF1j9LGim92U+Q4yWfUismhDKwxDC8FvluDMGfa2OZPjZlADoDtpchCJBi4GqSAL3PWe+B+IcbfUwUAGobFgsgDZBsNIv5+mIMpnq9QLri8BWiGJOwAYHcg3iZFpxnC1bil9f4DZbcRqOF1U6rhgPmFOnBGoxpcqSLGYEb7YreKtXIH/U1JEMNSqoYRc6vxxA3FgRjuY8NGUGozMJ0yXAmRcll66fcFdt8DcV4kGAB1tJFyABF2UKdwSN56n2xscXapfkv2C2OHE65QFalKszaVFLwyHbVMEm4+YhYsZIwNknq62NVayHmKrSCudQvDAyVH+bSfbFhV8JSKehQ86CxWJQtOrUDFQxGkgkjuMXvFeHtUpmtTOhxsNLmxkkkk6NV19Qxnphk09KPW/L3+TYCs4HxjTXY5pjT5P5YrI1KYkBVEKrEW2kDe0YvOF5ehWqO6DW6GZSoHVCTYGGvvISekkyRihyuXQVPD1ypIp1CRqZzqJ0gxpVT8pMhhDGCBe8yKU8ujU0Ph0mBNNQwIlralZV1eI0wJJtEDCT406179/wAGsk41pZ5IjlEBxy6tRIusgkDof6sUOQ4kyKUphRqqvz/MVAdl1qpIAOgAStzB262HxJrqU3aF8VgBSAII0gfPJN/9okwcUNGkBUqLqVdFNo30h9TM0tKxpYwRPQC3UY1B49/h79fejeJfH4qqEk0/CCSYFR+beDOkRvMR0jCxnP8AitNSQ1aurSSVV2QAkliAoFrn3364WFfYsTd8B+b8zKmvpOpfaPoZHnibN8QFRhYiYkTae4GwwEokbYIy2X1Gdh1nHvceLOa7Jhlx1MQJuSf3/tiajT0mDE/u5xEI3EXE7jvF/fBBckEgKBYTNw0gzO+GSvwFb8iLJ1NVjubR/t/bB1RADCKADZgTcGbESbjfytfFeM0h1OBLXEDYGTzHteL+mIxrAHOe8T19Nuv3wsoeojZb1vDEFjqEQQggkzMAmx9Lb74lyXGaaAjwwskEgU7b95ggCO84pcwCIRmvu0C4O/26+2Ilz2vlkEE7xt/rh4woRts0tdstUVWC0lIXSSX0rubyBOqSPO+H52s9RNCJSQMYPOZGkQfmMjVb3J7nGWrU2E/09xH1/Ux1xuv8N9Gt/GpBCyQj/LOkSwUi8jUGmTMA/hBHN2nhjg8nl4Bgm9C4D8OKniGroqI8UxMAhr7bkSYIPX2wZnuFlctVylOmWpFiUEKDdi6yxaRfabmFxZZYhGYgSLAH0jSpDm8SQSTNjbbEOa4qUdWcELNtyGgxBINvmgC/TaceS+0ZJT8/GvkdKgqJMp8OilkDk61VNTsSApJDEuCAJiWEDfyGIeAL/B5WsG0hRUZls51pywIN5EEWHne5wDUzbBRUQG5AAkkltoAN526YuaeXEI9czDH8UlmNwCw/DdhG1hvJwvOXFqf+52/n6L8h1XgAfBVY5ku5b+XYTIAI30FZmRAvEc7XlbkV8uutRrC3nfqpMau9wLTtGCa1Kn4gq0uRdIaBpAYgRE9433m2J61GnUk1bKJslr6je0RvBjzGGyZo8lNa19V+7/ArGaS9QFGpZkwxZgiQoCiDYjUY6SZki52wRSyho5eqtR5WSVUhQQBJGqCJBYfkLYDygo5dmKrqnSqAv/8AsAOvW1uuIPiHiNZzT8OmYPzWaIDAAXue995jE3jcnxj93rv08hVJMoB4euKwOqm9wNUXG4vE9IO9thiTIJQDuCsuSAPELhSdRB+S9l6ER/ZuZrO3O6gKZMNIEAmxnpAX1jrgaslVwKqDnQgaSdLzpHMqzMDr5iY3x2OFR26+viI/QunNPX4a/wDSljeArGempx8xJHzEf3w/M8XpIUpOtMhCR4iy2/RFUydxMmDvBsMVq5VxlKdWqyhSSBqDsbFjGpTKreALG7dDjNVc6ysDMBflC9O8W2HniUMCyPrdfr8/8mcqPTfhd2Y1CwqWqAEBUVQTC6gVABv079MWGfzgRYpxqL6YEwTZSADA2IuLTF8Yr4T4lWzNVlNX5VkJHzPJgLbSLAnvE6dji8rVzBl7UzdqmkDUJsq3YwOXpOrewxxZuz1lp9daKKWjP0snqfQUS25LNy30kGGMTBMgAwdzGDKFIogTxAtM3YyxHytIWVBkhg0SANzIkYl4TTFQ1azugo8trgwJISehUBRCgi9zIOAuJZtq1cKqVCiKWDlTUVV5dTPrsxF2BF733x1puUnF+HUUfxDLUaiq1IlTFNGWGUHVygbDYgdfKbAkhOG0y4LMPEYgKpIAWVJ5mA8iROmQB3xUUs1Vat4QJREnSTYBFEhpFi0THmeuHujhFbmSk6PcEMTDcrELYc2kEyNrTgyjJUuXv2hbTLTK1aNBXpO3iFmEKYiNQjSlypJ6/MfqSZwrMtURaeVqgikup1qVFViNyNUFtI2MDaJMtjItkHBCk3ZQQBqJ1FVIBsIImT2+mKnNPCsZ2YpJgT3nudunTFsWCLlybt+0ZyN5xeqW01jGqTzDW6siwNZBElI63tBwFlqqV2daSjxCbiSLEQWI+VEibgTLeeM9XzLJXqUTVpJTp+IhNQ30CxIgc9Qm4C7nyxx1pNW0LUCtog64iQJ0kSYjYiTt5HHVLG62T8TT16DVFYVZKIqKhpeGRClouTq3EQAYHQdXVeH+PTRoFACqbncmCzANZmVpUmwibnFDluNU/wCUHqal1GNHLyjlEDfTAgE9CdryyrxOzrRACkFHDGSpaprXSJIWYjpue2IywS0lqgqXmEZrJsHYIabpJ0uSqlhuGKmSJ33OFjlLLViAStEzeXFQt7kMB9BjmJuM/Nfg/wBx+XoZymwHSY7e/wBcOpVt7GJNjeB5GcDpUnqYG3X1P54mQjexk7GfLbHt0jnbONMWA72F+3TD1ylRyVVlK2NzHlt3+uDcvQjSREi4kCJ9O3rh6mGIFpJFvrEn6ThW6FeyhzCVKVUgsCRsQbe/b9McXMsDKkhp+bt3jGqqUBXTwwq67wWte99Q7fvbFIPhyvJGgQGidY5rxIEzHthVkVd7QLRXZmrAsZDff2wxHJjSMFVeGuoNQrpUCB3nbbe3n3wJTqAQpsCbn3/TFLT6BLXhmVetWWjIQMDc7WBNxIMWi2PWMnVSlltNRkPhAIHS0hVUSRfooXc2x5DRyi1A4VoZRIvE++3t9MangfFcy7ECit1UfMEUNZZv1gSQJgDzOPM+0MMssU09L6DwdI1jOtSDTvqEjTaBAkgfh36+2BK2Vc3NSygkTFzAi+wbz26eWOVMropsQ4QmSZgHrIBk2sbCdhh9KoHUUkJZWsxJBO5IG2/tvjyY73FlnJJFequ8uVUMBCHe40iI3FrT3xOmXd6ZBZg8gRIhYMCBM9cdp0fCQgzAJ6wQZ2j7HAeazxMFdp26n1PfbHfxv7pFveiyr1FCq7SCiwAxmfWDYXtPfywPk+KKflsb2BA8tpjr64pHzRktplbgxtBnrFscTNDpM9AN59PScZYFQpbHiQJJKmB5WmRBnabdsTV+KOSrLpljPMYAjtEj3n6Yz78vQAk8yxPUgwdiP1xOK4BUaZhRY2DSDufOfy36vHEruh1JkfF863zadcxPURNtt5se3rhr/EAqZgAJ4YYrJtIAF1Ai6tAkflfET09TNq5AZMD12BEG46+X0jCAmGXkXm1zJYxdSZkAH3N8dKhjlpraNzaZdcQ4wSjUapBpySCCQxL6IOkEQNIJNjcxaZxT0OEeKBVRgKYYLzaQQdMEiSFaLm17AxfEOfziXZQTJ6iYF7XHn9sAJxBQrAmxvpFpMzJ3+nniUezuEe4Nzt7N/k+HPSSilJlE1Q7IYWUGoBWOnUXKhiLgAkgYuKeXBBDu1RSXCoQhLal31EWPWD363OPMctxp2IR6o8NIsW06r3uBuZ9Yxe/xVE1QKWYU1KapUCjUwIHNpViQDykSPa9wOHJ2XIpU+u90VUkwv4tyxU0zSKAjS5JsUtYsIJBkGN9jOxxUVeJVXqDM6g8MUZCCVXUeW1wZbVAItA3tjS8QGXzYEK0m7sCRom+lo5Sp02m/nOAMsfAXQquWCkCdIW27kAC1r33HXq8MlQSa7y8/Lx3/AIA+pV5dn1xU1MDPy6zELsLbCQDewnywdncrmXdlAeTGr5QTHKAzREz8o6TA3jELcTKs4ayFNGlGCkH5lEgRv1M7b74ESnABLHTJbSTzNccpbccpP088O1J71+omienmfCmnVbxdYYkqTqRoYkggRpi5WCDF46Z/M01ZgBq1TF9IB6Xtb64sc7mtdamQ6U2EQYgLAWNQFp8o6QBEYm4jkIOkFeUkGNrjUSCG2sR0t072g+DV9WbqVHGKBd6lQxBYsLqJ1EmwsY32FrYr85wwqqEANriAstB6LaxJ7CcaDNUiJAqAAmGNiCRa0TeRA9D64BytWrRqJ4TgVTOk6yAJgWNpN+nbrJGLxyvwBRPwb4NzLVVNSn4SWY+IQG02toBLhiNgY9cbHiObC+FSSm4GpUARVkm5GlRcWgDvqmdpfwqmStNGaKgVebmJY/M1YlxcQJ36AWwPmKtRc1TCspqeKxQKVaOVOU0wtyAWPT5CfTnlnWXJVdB1FpWNqcODHUGWDfmBBHkRO4wsOr5yujFRQeqJnXe8360ptMe2Fhfhf8fz/k1+p5yhA2xPT6+fW3TEaoCskwe284ekA7xP1/3x7DIWWVEGDb5u32GOl5AJgrPSN5j1AtgVK7BYgGCOa+20dsFq4kytgLRO/afLCSF0E+PU0i8wdu3t/bDq+aqKwltzsP0jFbWrNqkMRH9WOPmrhpJ/cd8R42JReVn8RAHI0ESR7Rv0tGIcrlqaIVWkGmYLgNJIixOwjywDTzZJsOntYYIXMFDBkLhXFpUYzhplW0sulgYINwTf6jF/8PcUIim0MDMRuCdxcRtJv3OB+McRRpBpgnTFxt1ABkX64qeF5k022nr7/X/XFnH4sakh0eh0a6uhSryhTKyDbdgsfiBtvG/ph2VTwkEDSNWsyVJMbLce8emAlOvL0qyyCwZvmW0VAkL1JmbmPTEOcLEAtKsenQzcRb9nHl8FbXr+g7XQLzdbxC0MdySST8215874iNApUAqi4ElT+Lzmb4GTMckxLL5+Q+1jgzOcU1FWjaUJMk99/v74rGLjpLRRJVbIeS4RjDQCDe/bbyxBRo6XDKdj2kCTb0v+7Yiq0iQCsAeQuRe5+31xCxYf3v6j9cU4eKBx8h+czLMxE7E739Y+mI2z1gIIHmZMxHa0npgarXG3ne+/nPewwNmKzH3/AHvhow8BaC6dZ3ItPMN+/Y4dT4uCCF1FyYsLr06A9bf74dw/NsAdIsQQfy9xh1JoDAkiYNhta5Jm/T9nDxpOqA6KnNFix1BpHeB+W2BSpE2In06T1O/tvg7O14qaS0Anr7Xv7/XAObUSbkwYUzIgW5e646EYjCyIgbTJE/f6fni++H8x4mrxEeo1NNYi0aSBB0xMWInzGM/TpnyA9YwXwZh4yE6p1A2K3M7MTtO2EyR1YUajJZ8UmqPpDpU3psQYKwys46QTGx3OFRq/xLowdXeS9QEadSqA2gIP/lIAiRHmSONVqRBajSoIJ0p4YFxv+E8xIvrYSRAEbkfhmfpUAdKs5cGQVVSHK6VJM2QydvucebkUWnOC379/QotaZPx/N5aq6+E0KihW1crPAkkCANgQY032F5xWcQrVEWk5PLpBS3Q7W3UGREnrtgrLcCUUSM1WC6CXQrqkr8uzC/NCi3XpgbO8TU1C4gloAZwCyQLSbAHSOgPbpg40r4x2l78vfQL3sjThbsDVZAhkSGbTupM6YmIix3kecR1KFwbkBTdrRsYJtJ28zO2OZ7ixZSZGpzqmxGkTsOjSdunlinoZpmqLLWAC9hpx0Y8c5bkLoL41op5qoqGEWoYN9g1ovJtEE9sWXDqYzDoq1whKmnJBBYOyoUi9iDYA9x1vneJ15qM0EyZn1wXwzMBK9F4DLTqK7ATYKwYt1sN/riuXG2tdTJ7NzxXi7ZMPl1KyW0wLkUgkDmOxBkQLWsN5xyZutUbxNb6i0arxJ3BgQZ6gC/Ym2NB8Q8MapmiJaoFGkMqgX8u6gD2EYrszRpZemjI+qopA0kn+WYuSCFkyd4Gy44sHCEVX3mNJN/IF4jlc54jeISWm51gA2sRccpER5RhYDqcQBM6582Zp94B/PCx1/wBX2v5F4oGyzypFgP8AQnvfHcrVjvgOi5kdcEkSQf3OOwky0I5bdcOpVV3iYI98ALXHuMEqqbm4iw/XGoShnEM0Stjyk7T+7YZl8xAg+tsGcH4JVzlaKFI1AvzfhUTMa3JEfmYxFxfhlXK1tFWm1M9J2Ii5VvxDB4auhktEJzBPlBnD/wCIJI1X9cDlRpnBvAslWzFT/p1VhShnZiAqTYEz1m4ABJjbCKDbpINIA4zmVK6YWQZHQ7em36YrNUDzPXF78Q/D+ZpgVawVl/FUVtUSYAPX3jriqWj0n9DivBw7rNpLRafDOc8KoJA7FiSInr29j+eNNxBqitziFhe5+ZdSwfwmBt5YyeVAQqQeaVN+hn8rTjSl2qOSauumQQxE/MNiD57x39scuVLlZosly2XaqRoEEDeegEnfex2w2vWlSDAaQSNgx1XPr+nScAUM1USIJgidJuDdhP0wUylhJEEkEHzgG09L4yx72Wi01RLmaYVOUbmI6iRtHaRY36+WIdJsJklZj1WfrP8AY4nOrSwaJsrC0RAIMfvbzxynEMTcJCkg9CjzbsLedwLTjcX0QSsq/MOW4gb2JBkk+Xf9nArZtdQBBYA9/rE7TjuZrwSBO97mwBIgHtcYd8O/D1bMs5pUnZaahnIKgLPmx9T6DFuCeqEkw85lPDDGS5+39iST7R54Ar8SJJUWFreYEXAN8dal/LpahAM8wgzJkCFJMx3xz/hyFS7PpjlEDmJjp0ESJJPthceBKdeIk2+jB8wJGowe/wCfXbEWWqAkTsDZY3sYA7C+HUqeorTX5iQmrcSSBzdYxDxBUFQ0qR1NT1TUHy1IOoaU/DAkbnbFeNaBGLaHNVWecAjosQR523Ha+GVsoDEfIYv6jy6+WAWzINzcxg3hHC62YFTwUqMKa6zoV2vMBeUWY3InorYXh5Bpltks5UqNFRmdVuBIG8L+uLXj+Zps6rSWlLldf4gGKhfnm6A30xY6rxvWcf4bVytRQV0zSBYyrXKMd1turAe2Dqfwnmzl6dVaDulVUekE5rETqaAb7cu++OOfZG5qS0UV9ADiOZq12BrNqSmAA8QGJ6T8okqQNhC23w7jmcQqVFMarXYGRy79zFxBtcHAWaWoj+FVp1EbqrhlN9jpaDHXEGXp6lqSZlSb95W/788GGF2r1QOQBUhidMAC4UyTvsLXPXpibh6/zaYH9a7dtQn7YgROtzeI/LBnChqr0VNg1WmD6FwD9jjp6AsE4jZ/Yfli0+FuG66gLlURiEJb5mDAyqTG4sSDIB88AcXpgVWG8MRY7we/bzwbwam7VQ4voFyYOm8WB+xi30wma+Dp0NHqehcQLimKZAUAaCphRoA5VUCwAgGYm298ZzP0gysxsVGjmEWsREWHS32Exjud4qxeDCgOIUc2wiJaxjY+gAxX57M6lILddRcGSSSZEzHnfrGPJw4pRqy0pJlc+TVTBphtr63vbrDRPeMLEGZzKajCmPUdt74WPTSm17/ckDAAHDrCYnB3/DW3jEqZQRcXx0ogysj2J3jBNCqeuJzkL4JocPxjPobr/C7PLTo1gColgwmxJll69AFGK/8AxDzXitpN9ADggk7lgR5CBPtjJ5rhQCavwhgD13B2HXb7jC4fkiqS4ZQ3y+Y7+nScdLyJ4eIVp8vT+Ctr1SDt/vja/wCGr6EzJaApGoz3BTQPqzR74pdcDYEd42PcdsPp02NGp4blW1U9uolpnv0tiWOajNMPXS8i8+IajVKccujSwfmUQCpg3N72gTcjGCp0zAE+/XFllfEaowqlmUDlnz2NgOn54sqHBw20j99sN2jIpzckLXGKTMypmRONFwTL1qq3dFo0yAzVG0rfZAYJJMGw28rYsaPwyBA3JMDSCTPpiWr8OakemhNTSdbBRqClReSpiArCT0sJmRjncoWuRTFilldQK3iAQf8AbvpkcpJBi8z5zt5YWXzErpNgxi/Qxv8Af7YNpcHegTTZdJiSrKykg9w2/liKlldKagIAMMp6AyJ8xefbCpxvRuLhKmG5qqSoboamhp7qoI5pvyOsiOnbFRn8xomCdOk1Y6amqon2WB5fWbd9K0yJlEYsDvqJCoOgvpA+vljmZ4cpUgxuJH9Qknf00tP6YbowtmaztNpAEmVid7hgLn2n3xpfgT4n/gqlYGi1VXRQAG0yymCdrkg7dgcB1a9GgPEZSwXdflMmLSZ0jULmNmtibK8TXxlig1G2oDS420zZ5tfucUg6XISVvwKj4o4RXpVqpZVFNapsjAhdUkLFjYeXTDKWj+GbW+ggjSCGMkkTsLWU/TF89WrVzFXWGqK7B/kvqNgTA2AEW7YfxDhmqmUqJoQOhDDSJIJUre55WJ9sPdS5QQ8e9Lv9DMcPo3RluAxM7TB377/liuo5Z1rEIQSdQ2B37SLeovjbcM4NWVE0Ly/MNRWbnVcYj/4EzV2YELV1NYtAA0gkjrEsPrgpOna34E5N8u70RW5bgSBdDIu0knefXf2xYfDfEczw/L5gUE1eK6BmnZLrYBgS0kQRIEm2DF4TUtL0jG8En8hidOEVDZmEE3MMIH/j0/tgLkntGjbM3n85VzIQsJgOlhFlWBqvvzH649M+Ac1U/wCGUQxk0XelYzy2dZjqA8R2AwDwv4ZyVSsRNU0kpszFiynUXVSbAWiBin4v8ZVOFs2Vo0KWg1GZtRqFpsBzFo+UDph8UqlyfQM96F8X8VWvXbxaQ8WmAtJ5IMBiQGA3BDdZvtjL8P4cCDewpvPsjH2FhizHFf4s/wAQ9MIWkDmP4QbzAHcRGB+GQZMMOWsBe0LTYwRHS14xDJ3pWvNjKL0Vb0VB6GBAjvMwfO5v6YjyuUK1EmJDofTnFsXfgUEDs208kMR3F5Ak9feMDpUpO1JlQjnSAWLX1STbpOEp+Zmmii+IKcZioNr/ANgcD5LPVKWrQ0arH998XXxDlh47iDFiD/8ABd488Z6pTYbqQNpgxjSV2mbZb5GqCsG9o3mTJMwb++2B8wT56b22Hn6dMQZKipMkmx2Frb6iZ2+mCMzDmFMkfu2IONSDZXML9McxKaJFoP0wsWs1GoFbDK1QdtsXmT+EvEAL1Cg7C5/TF3k/hnLqRqLVPMmO39OKLGyfFGDp1QTf6YmGtjyox8lBOPVcvwXLrEUknuQD+eLKnQUbW9MU+ENSPHa+TrokvTYI03YFdkcmJ3MEn2xoMv8AC+arIusKsDSvOPlFh8oON/m+CU8xpDkwpLb/AOUqZ7iGNsFUMqqKFUmAIEmbDDcVVBWjA0P8PX61UH1P9hhcR+DHy1F6qMahAloABVVIfWBfUwKiwj1x6HbEOfGqlUQCSyMo9SpGNxiG2ef/AAlw2lmVYORFJbgG55iF84AXy6YZxCvTRitJdrFjONL8MfDi0IdlbxTTKPD8hBctOjbVtf174qfivgRpfzEH8s7/AOU9jHTzxHLF1ozXIp6ebdVYq0OSIaDqA6iQwsbdLxvGLj4Zz9NaVR6hXLitRqJAMh6gIRtKoCUGpZE+trAZdm6z98EfEGRp+HTNGqdYpBibQzNz7biJ0eekY5lGS6nT2eXF0+noX3xbxClVzHiUqi1UFMqoTxLS9RgahqHUXgz2ntF6CpS1A9R+tsSU6Hgg0ywY6jqMjcHTcjYi/wBcEZdub5dQbcd/IR2P9sc+bJJSJ53c6XgVtLLkSOhBjtEz+v1wW45QUjSYBDd7zHdYA9Jxc8u2kEe1rd+nnjlABAYCydmIkoZ3ABiY/IRiUe1eEhOPmzF/EpjQhWda6laxBHUAjcgzI6HzxXcKzjUqgYktbSZJJAMbE3HpjTV+FNGjL0hUd2XUFRi/zd5hFJEmwF5OJ/8A01qawtfO5SlUeT4eos3pFvt98fR9ll2fJ2d61tevzOWSnzpMnXOaHJggQNz03/vhvEWNVYYMFBlTcbqRO/mcE0iqAUzD6eWVBEwAttUmLWnpguuwKmCIC7dzPr0gGBtj57/XZMfdXQ6OCActm3VANUgcsnew64BztNqjCoSOU3F+oiDe4On7Ys6kAEcpOqPOTt023xDWq2YQBqAE73UmTPcxHe+OiH2k592S9+7E4JAEzA5fyw2pQIEkf3xGXwlqkbEj99sdTwV91mSD8txqpR0+GEEqysIsRqUgne8zfFdmeGDPVK1WvUI0gVIQCYBVSL+V/WMP8fuFPqP0wlz9OiGfw9lYQDAaVIg27kYH9RaGjV2zOrlCoACswHy+Qm0ef64sOFAmpBQDkqCy/wD4XNz7YLylGmyKdRBIBIJFjFxHrgqhldDatX4KgG25puo+5xL4lOmHlsyhNtJE/aBYi537YM4ZQ/mgrGlRraW2VTJO/pYb4smyjRt0xsvhugU4e0gQzt0FzMX8oAw0JqTo1mF44Qas/wBSo2/+QXxWVqYP6Y0HH2BqEADlCAwBvpUkbYrTl8DJKmYoa2XMyJvvHbzwxNSnUN97jqL4vmykzM/X/TDXyqqOp98IsooVUyjOddOmxRuZYA2ImPUTB8xjmB6eYcDlgL0En9cLDc15FORpMtxdoI77Ynp8VM+l/wB/XFG9Aq0edjeD5jE1N7++Ojkznpm/4Rni5AJ6fXF5l2nb2x5XQzzqw0n398ejcG4gmlRrWTtcX26YrCdjouaWoGQDifw56FT9v1GIxXw4ZlfP9++GY4jlz2wvAPY4mXNL3P0//rEgzS/1H6f64FsNIF8I9sPUN2wUM4O59sOXOD+tvphbfkakZrO/B+WqkkoUJ30MQP8Ax2HsMef/ABVlfCKoqnSqtTB2hkfw0JjtLH27xj2f/iCj8bH9+mPLvifhrVMznWYal/hqhpvoXmchWVNUTYhutoG04Wt3Q90mikyHAq+aWoEhhRrOhiNUwCWJF3BPW+2JX4dVy5OpKkWgFGS8C4Jkb2n8pjG3/wANeIImULDl8WvWqDSgAKmqwWL7aQIubRjYDjS929wP1xOePl1RkzzbK1jVAYKp7xuTtGk9R9LfQStm0Wo4YQWIBld5m0dPvt0OPTKr0H3pofPQoNvMGcB1OEZdiCF0kGQQBM7zqud77485/Z7v0Lc4NbMT8NcUpUc7URmOvwnDkXFiJBEfN8p9sA/EHBqFTMGsrUucKxLtHMuxWT8xsJjpHW7OAZPxcoXHieLrqXZHiC5k+JGm5O09PLFn8QcMTMVFXUng0y1UuSArFlRSAet1qEjcaRAHX0sUKx/DrSJSqLUl1Mr/ABqkm9/7Y62cFumD+AfBr5imzIQ3h1Hpm4uUYqCPIi+D/wD03rSYG/dlPn7Y5v8ATJMVRszS5u/Qx37b/nfDhWZzCzaT1iff97406/4eVRuon/3LiL/kOspDAgEHqy/rbGXZ4pm4ozTIymDv1w4E+WNBW+Equ5cT2Ck9B1n1wP8A8vVfP6HHoLoTaZUj0GHD0xeU/hioROoDyIacTH4Uqf8A3E+/6YwNmdEdsKB2/L9MaD/lepJGpLev5xiZfhKsfxUv/I9p7YVpMamZsPaNPvJB/T7Yl8XlCq7DyJMee1u2NIPhKrsfDPox/OIww/DLDt9T+mIyxRe1oHGzLPkATqLXMHY7gAC42tfElSiI/Cf/AC/tjR/8tN0aD9RiPM8GCL/NJH+YLImepAkH18t8ceX4mPb2vkHvIzRyA/zTuBKn8yCMD1ci9iB9jO0/s40S8OU3FVT5Fo6djhHhdbZObsFYN9hiS7TF9Qr5GfbgtUWFOR0m2Fi2ahXBuH/fthYp8WAbXkylFewB74mqrYEd8CeJYD9+eOVKzRHTpvOOkVJE+Xcif354lJJAKkhlMhryDvIjAhkrqM4myhi99p/v/rhrB0Zq+D/FtVAFqr4pG7bH6j9MavhnGqVTSJ0u2yt/b9zjzFMyPTt9Z+mCqSKWE2mIi3r1H64rGbsbTPWMINjM/DvGizCk7q5I5DqlrdG7/wDu8r40JBxdbFeiYPh4fAww4DGo1hEjDHpKdwD9MMGHDAo1jUyiKIVFAHQAD8sOFMdhhDHYGNRrFbth61AO2GaBhvhjtjGPL+MUq4dOHUXampzFRpAIBo1D4gfWDsmpwVtJjGg47lqFPO5Y1FV6VSi9N9ZkeIoUhuYkBymoA9pGNZUyqncfngDiPAaNdNFVNa7wSd+4gyDgB0Vf+GcLlGfpUr1XXf5dekb9LffGoatgDK8MSmoRAVVQAACYAGwwQtEY1GHtU88RM3nh5o454WNRrB3GITTwcaeOeHjGsDBI6x74mV2/qOJfD9MdFLGaDZGKrdzhwrN5H1Ufph5p4RT0wlDWcWuey/8AiP0w/wDiz2H3xwLjsYHENi/ix/SPv+uGmup/BY7/ALIOHR6fbCj0+gwvE1lNn+C0yC1JdLb6dh7QBGKF6ihiGptIttEHG3DHsPoMDZ7KJV+ZVnowF/8AUeRxxZ+xqXehpiuPkZkZlPP6nHcFvkswDASkQNjMSPQm2FjgeDL/AGsXZ5UW0k7YJpuemFhY9YzRO+19v3/ph4XSvfqPPywsLGGcUCUahLX67fsYMp5o/KQD5Xv5bjHcLFIo1Ubz4P4WUmtUAlvkW1hsTPnt9cafUMLCx1roTfU5rGFIwsLGCdBw4NhYWMA6r4dqwsLAMLVjurHMLGCdnCnHMLGMKccY47hYBhtscOFhYxhe2Oah2wsLADYpHY/XCt54WFgBsQA88cgYWFgBFAw0xhYWMYU44cLCxgjGfDC+FhYUJzxDhYWFgG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7" name="AutoShape 6" descr="data:image/jpeg;base64,/9j/4AAQSkZJRgABAQAAAQABAAD/2wCEAAkGBxQTEhUUExQVFhUXGBwYGBgYGBgcHhkaIBcYGCAZGxoaHCggGholHhwcITEiJSkrLi4uHB8zODMuNygtLiwBCgoKDg0OGhAQGjQmICUsLCwsLDQsLDQvNCwsLywsLCwsLCwsLCwsLDQsLCwsLCwsLCwsLCwsLCwsLCwsLCwsLP/AABEIALcBEwMBIgACEQEDEQH/xAAcAAABBQEBAQAAAAAAAAAAAAAEAAIDBQYBBwj/xABBEAACAQIEBAQEBAQEBQMFAAABAhEDIQAEEjEFIkFRE2FxgQYykaFCsdHwFCNSwQdi4fEVFiQzkhdygkNTY6Li/8QAGgEAAwEBAQEAAAAAAAAAAAAAAQIDAAQFBv/EADMRAAICAgEBBgMHAwUAAAAAAAABAhEDIRIxBCJBUWHwE3GBBTKRobHR4SNS8RRCYpLB/9oADAMBAAIRAxEAPwDyOlTIF/31xY8GyuqoRqCnSWBIkWUmOwnucCCtyBdIsZm87QesRt06DFhwviRpLVXw0c1FC6m1EqAZ5YYC8CZnYY5/Ex6X8O5FSlOjWraEQ3am5YM2hv5aNEgklpUTBtuwwdx7htPKUVzGUqs/hAFtDagKb/0K0hZJBYyCZMX28mbMOECaiApNgxIuZsNh023xEubcCAxgmYm04LnaMelfD3xymrTWMKWktp1mApkQbAHUe5N9sVvxf8ZU83mWBLvQpIy0xOnXUn/uHTEiwgHcdsYCohmeuNP8NfDCOnjVqihTMAMC0gbEbjvtiWTKoQbYUrJeE8ZzRemA7KqgqloAU9JAmPXEvFcpVLu7kRc9b9Znbri14BxfLrTam1MsoYw1p7Dra2Cc2KREs5VGDC8tvOx2B2M+vv5/x5OduJSlXUynw7xiplapq0TpeImxEE3EEemL7OcbzGaQa6zuT8yAbiSxMABYFo9JwDV4VSpP8+pdO5i576ZkDffpgehaCrREwbgHvB746VklMk9Gko8NoowYBiTbnkswsACGMArtIgY1eUzTNpUKKa7EgqdMry2ggnqY8seY1s+WM6iSd94n8z9sWdDNNphSQJ5gWgg7ExECx6nrjny9n5bkGOWjU57hxq6TJYqxg2Wew1G3nO0dBiv+IMoV8Nm8On4hk6hpAkK3M1xAESQLbDEbcpmm7syrysm6nTcAkgWHL5z54GbOIKgNRhMBSSgLNeTMgggzH3vhFg2uI7noWWzdTMFiiqiQTd4ErYLAAO4JAvvexOI+DcEasxbTqAbnaYgb2JtcTHn2xY5bPLmEZUbStNVGm5AAYHUp0i+4AsJOO5ascu/jOxaloIYKpaZizCflEm46Wmcc2dyjJwSqlrqGNPZG2Ryy1kikX0IROr8V7lYEkeZ28wMOzGcqUdeggMykNCL8u06xJncdOlz0k4RkiDroFBSqXAQtqZbNYEAMswvMV8xth/FqV9KIRXeksKJZDGmd40dCST1ixxoyeNp3utX+fyrxC1aA6GSLqukza+4E9rgY5mp5ZplPIMRO0TJgT/piXN03Wkuq0CajjlAsIVQx3BMkwP7YrsrxoLqCs7jZdU840sINyREm4PTzONHJPIpAcUqsIr0SS0g3YFpkEA6fKCJ8vcROLCpRFPwyqI/jGVOokEjqASVkSLn7YAq5d2zFJg6K1Yw6mbTzGSLi2kwBv1tODvi9VOkaXinJVSVCmLWsSAdJ3je0455J84xY6XUmz2fDfymjx2IDBQQurkPywRpAJMnz7nFTRo1yXZVB0Poa52Bg6bbTIn/KcWmTWiwQ5cqKlMKWWmG8JSsrI1gS38w+ZgdgcWVHMaCGCwhvIm4u2phEHc9TMAxifLgqivx9/gGrM7nqSqVYgaXEQ1iGspmDCwZvtynpgTjVDxKIprWJqPqVKcgybQJZpXy6xtbF1xLLozkGoNIk+HHPUMEkgkRym8CdySQYxW5UUkzSvTUWSFjmCG0PaAWNhud7TN64m1tdVsDSAOEcIfLVVC1woqUmQh7HUQDCgExqaI8tU4v+CsqLVphkNRSWJ0jlvr1Bjyhoc8rfiH1y3EeIF2IYa3klomOUGwBUEKAb+Rx3gXHHoGojKzrUaxW8PHS2lhG/kQfI3y4smSFvr9FYFJIsMx8QVKS6FEguZYjvNoGxHWMBpXq5khSxVaixIQQNF4UxcyYP52wFxDidOqkJTAcD+kLHKJMzzc1oA6dABjp+IatFCUKGKYA3lVF7CxPSZsb9NnjgaXdj3gXvbI6eZzFA6aJuSqsy/wD1AGmDBkdZ22Nxj0qrw1KGVCTqq1T4jvU1fMRAOmSAAIAQQNsYOjl1qu9OsdT6lFME/wAxj4QOglR/2/xGVO42vjQZ3PjwHStzsFClkYgimsOZNQ6tWwNpM4TtTdqFbvf8eYYooKnw7VrHSKisygsDzAgFwT3WPP7SQCzOcEd8uqBVRxMy3zRLEkD5mJ0gATEHbraZTh9SvSpVUq6AWABWmykxO5BXXIsfMDqCMPyNFpeoROoDRVLtNPWmqWXvG8f5gCcHJllHo+n6/l78AKNmfyQQU1DZdmMC48Vpm+61kE9wFEGReJKxerSywsWzAPkRHqJEwd74WHeffSX5m4HmsyAYtO+OUwb4YSSoHQHbzxIr9Mew7JDkBw+msx5Y474uPh7wyX8RZhDpJ2D7BiOoE7fnhG9WwhuV4hTNSnqpJoUCFAMTpiSJne5GxM42vw1wCgaH8V4lzUYmmEtA1cncEggiPLzx5pXUqbddseyfDVDxuHIXGipBpklRzAcwLBptJXmtMgeeI5uLwy+QY/eMvw/gdP8AhaldQrOzMRvYAtMHY2g/TyxmOJ8RcmFaViyzaPIbd5x6fn8yqUHTQGV1IMCATGksAo5fXsLbCfM8xlT0EljIEbEbi94/MY87seTnKUpdPApkXgVSZ5jqknYAmL22+mO0KrMACG0g6jF9pk2uLT3xLmMo9KHIjVcCx29Nun1wFRrMptOx2mBbf6Y9mEoyWuhzSiGHSflJWCd+o6T/AJt8F5Z1UTMz9vrOKikmlt+kie364sFqrHWCIIECfft1w0kTaLfLZ8MIBYW7/b6f2ws6NQXRIKjpN4HYnfFMlRY6ahspN/br2/TFnwrNzq/liAskkwq9JutzJjab++JyXGN+QY2O4NlM0zqqhkV3Ul4sDDaWcD5hdvvjbpw9AQCpquQktyqobTdym0HVFpEg7GMM4Pl1NE1nBYuf5ZKEwoYkMhN+b5ptBiMHNmPGZqoYaaZ0soXroHMGBj8VwRIgnaCPH7V2mU3S1R1QgkQ58hREnTTAhwFgvB2kGSbiTtOwnEfBK6q5ZyTULAauUEdQGUDSQeYkk3I8rPzKLpJpqNRVhoErpgiBsLnv3kjFRmjUYLoDyVIqaQvJpi7kqASYJ3HvGOOEeUaf4jvTBuLq5cuSdDEAU+sTE+TfKwMgQBO0Y7nuDVFQRVOjYECZkmAQpJuoG4sTuMNyFCs5LUywLLpOr5QpYmVCzyyInzx3PCtTQuvNUPM0xcT+AWCTF4A+XHXTjUYta9+2K34tFTnOH1QTCSvZPmJHUfigbztAE+fcjxCsxCKwlF1lWJIJgjYjVPTfcgDcHFlw6szByyGwKkMZGliA0KpgjuLnp0xNWY0atBTU0wil9U2YySAYOyxYQCSemHeVu4yWwJoCzGXq06KHU9KYBpsJIBF1YKANpIEaiBMAxiTJcYSsRl1PKpLtWhlmxJAXpeALewxc50l6lWmAwVBLxpgkqW2UDVMgk7CPPGZyhWlUd6VM69FgAdJMaRYb3BNuoGJwfOLtb6r69PbGbaZd5vMxW8MBZZgCYjYK2oQfSxtGkSb4r+B0lDNUqaVF0CsQhLE21EwAIU303g9cMo8Gq5jQWBWmoYk3BsvzBT8w2vYmT2xoH4TQzALONWoSNIiISOVgoLekxaLbYWUo448b+deA22UQyZrU2rUyrQ+ltWkaYII0tsRBA9SO2G1OHU6deUcOyBStMHSA7MJaC0XURpHl1tizzXBaafyqQCI7Aw0sAAsSeaSJAMz+GbzZtThLB2qgsqUwZRguprNbUJPUQQJJPvgLKv7te9f+C0ZziaOGLQGUmNWkfMYIQW1bgDvjlf4eNVaYpgI0Av8ALrbULEjZAJ695vMYNpZasabNRkEc3MJIYGaa6SdKtqvJMW6zDavmKK1ZkVlA1MrHSAUuW1EFSGYmBBMd7YfJnliS4+/oZK+pls4lQVPFpJ/NdoXSRqbYXhjKgKN7bHAXEcqadVKeaaqEFNfG0eG7LqU2WWjrB2A7WxpeG8FqU82zs6LTIV9LHWTAIXQAdWx6noJ7lakq1WoOialD1XqshCrDqB4auArEq3exkAwMUjmjbk3fr78jNeQk47RWmKaOtNFNMKFEBLLChmJBYXvcagTI3MdPIjMP4dJT4auXLeI0bk6iB8zG0eQtGI+N5KgxHiIzMFIILO02ERpYFKlgCRqHvgrhdF0TwIpCizs1IIxuSVsWMkCBEgbtIAsMSy41GHOPX3vwsy8iTOZ3KI5VlqBhEhdJGwNyyzq79jOO40WX4fQVFBq1ZCieWbwJuUkmZwsc/wASK1r/ALDcD55Smw3BHXD0ucF1qbM20k9RefK2HfwxVZjeN/PH0zejnEKPXBVFSvTDMuLAt1sPLrglBLCY+uJ1q0YmFGSJtbG//wAPc9QSBVdUAYs4ZSdZChUSdlUEs53ltJ6YweqfWd7flgzJ17FDGxMzaJiCel++FSmldf4F5KyX42+KXrV3RGApa5Ub7CN+g/ZvitNVnjVLEC8EySbdrnyxGmTDNcRF4EkxAYsQN1A64jrgq0hwR/UDJ67jc2xljjVJdBHJ3ZJmlIA1amkWJ5eXoQJ6+9oPWcC084wUqLdZi/bfpiKrV2EWBsAdiY29TiZMsw2pmNN573E3/f3xRRpbHbsTZgVACfm9hq9zhzo8BmEgd9ttpGBgOpG+w6Dz9owUKbhdQVtBE6rx8zLc7bqR9sUtCNDMvl/FdVpqXqMDpUXJtNuuPVuE5RHylOlUpLSNMeGVqaWJiZLKGi7SQZHe0yfMuE1XpVEzAR/DDaWqBSQuwYB+jQY6b49JzmdSogrUSWBWxAMjYSTEkSZI6X9vL+0ZyuMV08/X9CuKIXmD/D0UpLq0iFJaW0jaJkCANXsPKcV1LMrSgIrsbsQFaGHdmjSRAG52+5ala1IFpqBoLKxK3lQSNul4nt6Y7UzwplSh5QI06rxAtpNobSO0DHDwlVPbdo6mtIgGYSkEraCNerxECC17HyMqD1BE4kyykkOmoo06kJhViB8xsATIgd+nQTP8TakwZluQQAR5AzPSD1vvh/A807hGZQicyA6om0iTExI2HUk9sTnHu8l79CfiOMldZ1aQuo6j/mlgP8jdViet8B8SqSupygAUOqlyDMAyFjeD5yQR2w3OP4bw1QMfENiSCJOkFu+nqTv2tigrZValQS28aW3b5iBMfJvHXpHTFcUFLb6AkywegaBDlWVgeVid5IggRv8AvzFZWrVC4qVNTidSFlIBIN9M/MPtti2ku9Naq6oqCRJcgAxJXUCEPy/hFh2wzilRjSUqEhjpp3bWoi7wOUaSsRf5r3F6wlvYjiQJ8QvqAKTMjnB6jTduvYnf6YHoceSmpATdpiebaLCbX69BOBMqwzDHSfCCwSEpltTBWY6VUDaBy3+brja8PbTSd61NghJdk2ZSDGk6QOU2JvsQItjZXDF1j9LGim92U+Q4yWfUismhDKwxDC8FvluDMGfa2OZPjZlADoDtpchCJBi4GqSAL3PWe+B+IcbfUwUAGobFgsgDZBsNIv5+mIMpnq9QLri8BWiGJOwAYHcg3iZFpxnC1bil9f4DZbcRqOF1U6rhgPmFOnBGoxpcqSLGYEb7YreKtXIH/U1JEMNSqoYRc6vxxA3FgRjuY8NGUGozMJ0yXAmRcll66fcFdt8DcV4kGAB1tJFyABF2UKdwSN56n2xscXapfkv2C2OHE65QFalKszaVFLwyHbVMEm4+YhYsZIwNknq62NVayHmKrSCudQvDAyVH+bSfbFhV8JSKehQ86CxWJQtOrUDFQxGkgkjuMXvFeHtUpmtTOhxsNLmxkkkk6NV19Qxnphk09KPW/L3+TYCs4HxjTXY5pjT5P5YrI1KYkBVEKrEW2kDe0YvOF5ehWqO6DW6GZSoHVCTYGGvvISekkyRihyuXQVPD1ypIp1CRqZzqJ0gxpVT8pMhhDGCBe8yKU8ujU0Ph0mBNNQwIlralZV1eI0wJJtEDCT406179/wAGsk41pZ5IjlEBxy6tRIusgkDof6sUOQ4kyKUphRqqvz/MVAdl1qpIAOgAStzB262HxJrqU3aF8VgBSAII0gfPJN/9okwcUNGkBUqLqVdFNo30h9TM0tKxpYwRPQC3UY1B49/h79fejeJfH4qqEk0/CCSYFR+beDOkRvMR0jCxnP8AitNSQ1aurSSVV2QAkliAoFrn3364WFfYsTd8B+b8zKmvpOpfaPoZHnibN8QFRhYiYkTae4GwwEokbYIy2X1Gdh1nHvceLOa7Jhlx1MQJuSf3/tiajT0mDE/u5xEI3EXE7jvF/fBBckEgKBYTNw0gzO+GSvwFb8iLJ1NVjubR/t/bB1RADCKADZgTcGbESbjfytfFeM0h1OBLXEDYGTzHteL+mIxrAHOe8T19Nuv3wsoeojZb1vDEFjqEQQggkzMAmx9Lb74lyXGaaAjwwskEgU7b95ggCO84pcwCIRmvu0C4O/26+2Ilz2vlkEE7xt/rh4woRts0tdstUVWC0lIXSSX0rubyBOqSPO+H52s9RNCJSQMYPOZGkQfmMjVb3J7nGWrU2E/09xH1/Ux1xuv8N9Gt/GpBCyQj/LOkSwUi8jUGmTMA/hBHN2nhjg8nl4Bgm9C4D8OKniGroqI8UxMAhr7bkSYIPX2wZnuFlctVylOmWpFiUEKDdi6yxaRfabmFxZZYhGYgSLAH0jSpDm8SQSTNjbbEOa4qUdWcELNtyGgxBINvmgC/TaceS+0ZJT8/GvkdKgqJMp8OilkDk61VNTsSApJDEuCAJiWEDfyGIeAL/B5WsG0hRUZls51pywIN5EEWHne5wDUzbBRUQG5AAkkltoAN526YuaeXEI9czDH8UlmNwCw/DdhG1hvJwvOXFqf+52/n6L8h1XgAfBVY5ku5b+XYTIAI30FZmRAvEc7XlbkV8uutRrC3nfqpMau9wLTtGCa1Kn4gq0uRdIaBpAYgRE9433m2J61GnUk1bKJslr6je0RvBjzGGyZo8lNa19V+7/ArGaS9QFGpZkwxZgiQoCiDYjUY6SZki52wRSyho5eqtR5WSVUhQQBJGqCJBYfkLYDygo5dmKrqnSqAv/8AsAOvW1uuIPiHiNZzT8OmYPzWaIDAAXue995jE3jcnxj93rv08hVJMoB4euKwOqm9wNUXG4vE9IO9thiTIJQDuCsuSAPELhSdRB+S9l6ER/ZuZrO3O6gKZMNIEAmxnpAX1jrgaslVwKqDnQgaSdLzpHMqzMDr5iY3x2OFR26+viI/QunNPX4a/wDSljeArGempx8xJHzEf3w/M8XpIUpOtMhCR4iy2/RFUydxMmDvBsMVq5VxlKdWqyhSSBqDsbFjGpTKreALG7dDjNVc6ysDMBflC9O8W2HniUMCyPrdfr8/8mcqPTfhd2Y1CwqWqAEBUVQTC6gVABv079MWGfzgRYpxqL6YEwTZSADA2IuLTF8Yr4T4lWzNVlNX5VkJHzPJgLbSLAnvE6dji8rVzBl7UzdqmkDUJsq3YwOXpOrewxxZuz1lp9daKKWjP0snqfQUS25LNy30kGGMTBMgAwdzGDKFIogTxAtM3YyxHytIWVBkhg0SANzIkYl4TTFQ1azugo8trgwJISehUBRCgi9zIOAuJZtq1cKqVCiKWDlTUVV5dTPrsxF2BF733x1puUnF+HUUfxDLUaiq1IlTFNGWGUHVygbDYgdfKbAkhOG0y4LMPEYgKpIAWVJ5mA8iROmQB3xUUs1Vat4QJREnSTYBFEhpFi0THmeuHujhFbmSk6PcEMTDcrELYc2kEyNrTgyjJUuXv2hbTLTK1aNBXpO3iFmEKYiNQjSlypJ6/MfqSZwrMtURaeVqgikup1qVFViNyNUFtI2MDaJMtjItkHBCk3ZQQBqJ1FVIBsIImT2+mKnNPCsZ2YpJgT3nudunTFsWCLlybt+0ZyN5xeqW01jGqTzDW6siwNZBElI63tBwFlqqV2daSjxCbiSLEQWI+VEibgTLeeM9XzLJXqUTVpJTp+IhNQ30CxIgc9Qm4C7nyxx1pNW0LUCtog64iQJ0kSYjYiTt5HHVLG62T8TT16DVFYVZKIqKhpeGRClouTq3EQAYHQdXVeH+PTRoFACqbncmCzANZmVpUmwibnFDluNU/wCUHqal1GNHLyjlEDfTAgE9CdryyrxOzrRACkFHDGSpaprXSJIWYjpue2IywS0lqgqXmEZrJsHYIabpJ0uSqlhuGKmSJ33OFjlLLViAStEzeXFQt7kMB9BjmJuM/Nfg/wBx+XoZymwHSY7e/wBcOpVt7GJNjeB5GcDpUnqYG3X1P54mQjexk7GfLbHt0jnbONMWA72F+3TD1ylRyVVlK2NzHlt3+uDcvQjSREi4kCJ9O3rh6mGIFpJFvrEn6ThW6FeyhzCVKVUgsCRsQbe/b9McXMsDKkhp+bt3jGqqUBXTwwq67wWte99Q7fvbFIPhyvJGgQGidY5rxIEzHthVkVd7QLRXZmrAsZDff2wxHJjSMFVeGuoNQrpUCB3nbbe3n3wJTqAQpsCbn3/TFLT6BLXhmVetWWjIQMDc7WBNxIMWi2PWMnVSlltNRkPhAIHS0hVUSRfooXc2x5DRyi1A4VoZRIvE++3t9MangfFcy7ECit1UfMEUNZZv1gSQJgDzOPM+0MMssU09L6DwdI1jOtSDTvqEjTaBAkgfh36+2BK2Vc3NSygkTFzAi+wbz26eWOVMropsQ4QmSZgHrIBk2sbCdhh9KoHUUkJZWsxJBO5IG2/tvjyY73FlnJJFequ8uVUMBCHe40iI3FrT3xOmXd6ZBZg8gRIhYMCBM9cdp0fCQgzAJ6wQZ2j7HAeazxMFdp26n1PfbHfxv7pFveiyr1FCq7SCiwAxmfWDYXtPfywPk+KKflsb2BA8tpjr64pHzRktplbgxtBnrFscTNDpM9AN59PScZYFQpbHiQJJKmB5WmRBnabdsTV+KOSrLpljPMYAjtEj3n6Yz78vQAk8yxPUgwdiP1xOK4BUaZhRY2DSDufOfy36vHEruh1JkfF863zadcxPURNtt5se3rhr/EAqZgAJ4YYrJtIAF1Ai6tAkflfET09TNq5AZMD12BEG46+X0jCAmGXkXm1zJYxdSZkAH3N8dKhjlpraNzaZdcQ4wSjUapBpySCCQxL6IOkEQNIJNjcxaZxT0OEeKBVRgKYYLzaQQdMEiSFaLm17AxfEOfziXZQTJ6iYF7XHn9sAJxBQrAmxvpFpMzJ3+nniUezuEe4Nzt7N/k+HPSSilJlE1Q7IYWUGoBWOnUXKhiLgAkgYuKeXBBDu1RSXCoQhLal31EWPWD363OPMctxp2IR6o8NIsW06r3uBuZ9Yxe/xVE1QKWYU1KapUCjUwIHNpViQDykSPa9wOHJ2XIpU+u90VUkwv4tyxU0zSKAjS5JsUtYsIJBkGN9jOxxUVeJVXqDM6g8MUZCCVXUeW1wZbVAItA3tjS8QGXzYEK0m7sCRom+lo5Sp02m/nOAMsfAXQquWCkCdIW27kAC1r33HXq8MlQSa7y8/Lx3/AIA+pV5dn1xU1MDPy6zELsLbCQDewnywdncrmXdlAeTGr5QTHKAzREz8o6TA3jELcTKs4ayFNGlGCkH5lEgRv1M7b74ESnABLHTJbSTzNccpbccpP088O1J71+omienmfCmnVbxdYYkqTqRoYkggRpi5WCDF46Z/M01ZgBq1TF9IB6Xtb64sc7mtdamQ6U2EQYgLAWNQFp8o6QBEYm4jkIOkFeUkGNrjUSCG2sR0t072g+DV9WbqVHGKBd6lQxBYsLqJ1EmwsY32FrYr85wwqqEANriAstB6LaxJ7CcaDNUiJAqAAmGNiCRa0TeRA9D64BytWrRqJ4TgVTOk6yAJgWNpN+nbrJGLxyvwBRPwb4NzLVVNSn4SWY+IQG02toBLhiNgY9cbHiObC+FSSm4GpUARVkm5GlRcWgDvqmdpfwqmStNGaKgVebmJY/M1YlxcQJ36AWwPmKtRc1TCspqeKxQKVaOVOU0wtyAWPT5CfTnlnWXJVdB1FpWNqcODHUGWDfmBBHkRO4wsOr5yujFRQeqJnXe8360ptMe2Fhfhf8fz/k1+p5yhA2xPT6+fW3TEaoCskwe284ekA7xP1/3x7DIWWVEGDb5u32GOl5AJgrPSN5j1AtgVK7BYgGCOa+20dsFq4kytgLRO/afLCSF0E+PU0i8wdu3t/bDq+aqKwltzsP0jFbWrNqkMRH9WOPmrhpJ/cd8R42JReVn8RAHI0ESR7Rv0tGIcrlqaIVWkGmYLgNJIixOwjywDTzZJsOntYYIXMFDBkLhXFpUYzhplW0sulgYINwTf6jF/8PcUIim0MDMRuCdxcRtJv3OB+McRRpBpgnTFxt1ABkX64qeF5k022nr7/X/XFnH4sakh0eh0a6uhSryhTKyDbdgsfiBtvG/ph2VTwkEDSNWsyVJMbLce8emAlOvL0qyyCwZvmW0VAkL1JmbmPTEOcLEAtKsenQzcRb9nHl8FbXr+g7XQLzdbxC0MdySST8215874iNApUAqi4ElT+Lzmb4GTMckxLL5+Q+1jgzOcU1FWjaUJMk99/v74rGLjpLRRJVbIeS4RjDQCDe/bbyxBRo6XDKdj2kCTb0v+7Yiq0iQCsAeQuRe5+31xCxYf3v6j9cU4eKBx8h+czLMxE7E739Y+mI2z1gIIHmZMxHa0npgarXG3ne+/nPewwNmKzH3/AHvhow8BaC6dZ3ItPMN+/Y4dT4uCCF1FyYsLr06A9bf74dw/NsAdIsQQfy9xh1JoDAkiYNhta5Jm/T9nDxpOqA6KnNFix1BpHeB+W2BSpE2In06T1O/tvg7O14qaS0Anr7Xv7/XAObUSbkwYUzIgW5e646EYjCyIgbTJE/f6fni++H8x4mrxEeo1NNYi0aSBB0xMWInzGM/TpnyA9YwXwZh4yE6p1A2K3M7MTtO2EyR1YUajJZ8UmqPpDpU3psQYKwys46QTGx3OFRq/xLowdXeS9QEadSqA2gIP/lIAiRHmSONVqRBajSoIJ0p4YFxv+E8xIvrYSRAEbkfhmfpUAdKs5cGQVVSHK6VJM2QydvucebkUWnOC379/QotaZPx/N5aq6+E0KihW1crPAkkCANgQY032F5xWcQrVEWk5PLpBS3Q7W3UGREnrtgrLcCUUSM1WC6CXQrqkr8uzC/NCi3XpgbO8TU1C4gloAZwCyQLSbAHSOgPbpg40r4x2l78vfQL3sjThbsDVZAhkSGbTupM6YmIix3kecR1KFwbkBTdrRsYJtJ28zO2OZ7ixZSZGpzqmxGkTsOjSdunlinoZpmqLLWAC9hpx0Y8c5bkLoL41op5qoqGEWoYN9g1ovJtEE9sWXDqYzDoq1whKmnJBBYOyoUi9iDYA9x1vneJ15qM0EyZn1wXwzMBK9F4DLTqK7ATYKwYt1sN/riuXG2tdTJ7NzxXi7ZMPl1KyW0wLkUgkDmOxBkQLWsN5xyZutUbxNb6i0arxJ3BgQZ6gC/Ym2NB8Q8MapmiJaoFGkMqgX8u6gD2EYrszRpZemjI+qopA0kn+WYuSCFkyd4Gy44sHCEVX3mNJN/IF4jlc54jeISWm51gA2sRccpER5RhYDqcQBM6582Zp94B/PCx1/wBX2v5F4oGyzypFgP8AQnvfHcrVjvgOi5kdcEkSQf3OOwky0I5bdcOpVV3iYI98ALXHuMEqqbm4iw/XGoShnEM0Stjyk7T+7YZl8xAg+tsGcH4JVzlaKFI1AvzfhUTMa3JEfmYxFxfhlXK1tFWm1M9J2Ii5VvxDB4auhktEJzBPlBnD/wCIJI1X9cDlRpnBvAslWzFT/p1VhShnZiAqTYEz1m4ABJjbCKDbpINIA4zmVK6YWQZHQ7em36YrNUDzPXF78Q/D+ZpgVawVl/FUVtUSYAPX3jriqWj0n9DivBw7rNpLRafDOc8KoJA7FiSInr29j+eNNxBqitziFhe5+ZdSwfwmBt5YyeVAQqQeaVN+hn8rTjSl2qOSauumQQxE/MNiD57x39scuVLlZosly2XaqRoEEDeegEnfex2w2vWlSDAaQSNgx1XPr+nScAUM1USIJgidJuDdhP0wUylhJEEkEHzgG09L4yx72Wi01RLmaYVOUbmI6iRtHaRY36+WIdJsJklZj1WfrP8AY4nOrSwaJsrC0RAIMfvbzxynEMTcJCkg9CjzbsLedwLTjcX0QSsq/MOW4gb2JBkk+Xf9nArZtdQBBYA9/rE7TjuZrwSBO97mwBIgHtcYd8O/D1bMs5pUnZaahnIKgLPmx9T6DFuCeqEkw85lPDDGS5+39iST7R54Ar8SJJUWFreYEXAN8dal/LpahAM8wgzJkCFJMx3xz/hyFS7PpjlEDmJjp0ESJJPthceBKdeIk2+jB8wJGowe/wCfXbEWWqAkTsDZY3sYA7C+HUqeorTX5iQmrcSSBzdYxDxBUFQ0qR1NT1TUHy1IOoaU/DAkbnbFeNaBGLaHNVWecAjosQR523Ha+GVsoDEfIYv6jy6+WAWzINzcxg3hHC62YFTwUqMKa6zoV2vMBeUWY3InorYXh5Bpltks5UqNFRmdVuBIG8L+uLXj+Zps6rSWlLldf4gGKhfnm6A30xY6rxvWcf4bVytRQV0zSBYyrXKMd1turAe2Dqfwnmzl6dVaDulVUekE5rETqaAb7cu++OOfZG5qS0UV9ADiOZq12BrNqSmAA8QGJ6T8okqQNhC23w7jmcQqVFMarXYGRy79zFxBtcHAWaWoj+FVp1EbqrhlN9jpaDHXEGXp6lqSZlSb95W/788GGF2r1QOQBUhidMAC4UyTvsLXPXpibh6/zaYH9a7dtQn7YgROtzeI/LBnChqr0VNg1WmD6FwD9jjp6AsE4jZ/Yfli0+FuG66gLlURiEJb5mDAyqTG4sSDIB88AcXpgVWG8MRY7we/bzwbwam7VQ4voFyYOm8WB+xi30wma+Dp0NHqehcQLimKZAUAaCphRoA5VUCwAgGYm298ZzP0gysxsVGjmEWsREWHS32Exjud4qxeDCgOIUc2wiJaxjY+gAxX57M6lILddRcGSSSZEzHnfrGPJw4pRqy0pJlc+TVTBphtr63vbrDRPeMLEGZzKajCmPUdt74WPTSm17/ckDAAHDrCYnB3/DW3jEqZQRcXx0ogysj2J3jBNCqeuJzkL4JocPxjPobr/C7PLTo1gColgwmxJll69AFGK/8AxDzXitpN9ADggk7lgR5CBPtjJ5rhQCavwhgD13B2HXb7jC4fkiqS4ZQ3y+Y7+nScdLyJ4eIVp8vT+Ctr1SDt/vja/wCGr6EzJaApGoz3BTQPqzR74pdcDYEd42PcdsPp02NGp4blW1U9uolpnv0tiWOajNMPXS8i8+IajVKccujSwfmUQCpg3N72gTcjGCp0zAE+/XFllfEaowqlmUDlnz2NgOn54sqHBw20j99sN2jIpzckLXGKTMypmRONFwTL1qq3dFo0yAzVG0rfZAYJJMGw28rYsaPwyBA3JMDSCTPpiWr8OakemhNTSdbBRqClReSpiArCT0sJmRjncoWuRTFilldQK3iAQf8AbvpkcpJBi8z5zt5YWXzErpNgxi/Qxv8Af7YNpcHegTTZdJiSrKykg9w2/liKlldKagIAMMp6AyJ8xefbCpxvRuLhKmG5qqSoboamhp7qoI5pvyOsiOnbFRn8xomCdOk1Y6amqon2WB5fWbd9K0yJlEYsDvqJCoOgvpA+vljmZ4cpUgxuJH9Qknf00tP6YbowtmaztNpAEmVid7hgLn2n3xpfgT4n/gqlYGi1VXRQAG0yymCdrkg7dgcB1a9GgPEZSwXdflMmLSZ0jULmNmtibK8TXxlig1G2oDS420zZ5tfucUg6XISVvwKj4o4RXpVqpZVFNapsjAhdUkLFjYeXTDKWj+GbW+ggjSCGMkkTsLWU/TF89WrVzFXWGqK7B/kvqNgTA2AEW7YfxDhmqmUqJoQOhDDSJIJUre55WJ9sPdS5QQ8e9Lv9DMcPo3RluAxM7TB377/liuo5Z1rEIQSdQ2B37SLeovjbcM4NWVE0Ly/MNRWbnVcYj/4EzV2YELV1NYtAA0gkjrEsPrgpOna34E5N8u70RW5bgSBdDIu0knefXf2xYfDfEczw/L5gUE1eK6BmnZLrYBgS0kQRIEm2DF4TUtL0jG8En8hidOEVDZmEE3MMIH/j0/tgLkntGjbM3n85VzIQsJgOlhFlWBqvvzH649M+Ac1U/wCGUQxk0XelYzy2dZjqA8R2AwDwv4ZyVSsRNU0kpszFiynUXVSbAWiBin4v8ZVOFs2Vo0KWg1GZtRqFpsBzFo+UDph8UqlyfQM96F8X8VWvXbxaQ8WmAtJ5IMBiQGA3BDdZvtjL8P4cCDewpvPsjH2FhizHFf4s/wAQ9MIWkDmP4QbzAHcRGB+GQZMMOWsBe0LTYwRHS14xDJ3pWvNjKL0Vb0VB6GBAjvMwfO5v6YjyuUK1EmJDofTnFsXfgUEDs208kMR3F5Ak9feMDpUpO1JlQjnSAWLX1STbpOEp+Zmmii+IKcZioNr/ANgcD5LPVKWrQ0arH998XXxDlh47iDFiD/8ABd488Z6pTYbqQNpgxjSV2mbZb5GqCsG9o3mTJMwb++2B8wT56b22Hn6dMQZKipMkmx2Frb6iZ2+mCMzDmFMkfu2IONSDZXML9McxKaJFoP0wsWs1GoFbDK1QdtsXmT+EvEAL1Cg7C5/TF3k/hnLqRqLVPMmO39OKLGyfFGDp1QTf6YmGtjyox8lBOPVcvwXLrEUknuQD+eLKnQUbW9MU+ENSPHa+TrokvTYI03YFdkcmJ3MEn2xoMv8AC+arIusKsDSvOPlFh8oON/m+CU8xpDkwpLb/AOUqZ7iGNsFUMqqKFUmAIEmbDDcVVBWjA0P8PX61UH1P9hhcR+DHy1F6qMahAloABVVIfWBfUwKiwj1x6HbEOfGqlUQCSyMo9SpGNxiG2ef/AAlw2lmVYORFJbgG55iF84AXy6YZxCvTRitJdrFjONL8MfDi0IdlbxTTKPD8hBctOjbVtf174qfivgRpfzEH8s7/AOU9jHTzxHLF1ozXIp6ebdVYq0OSIaDqA6iQwsbdLxvGLj4Zz9NaVR6hXLitRqJAMh6gIRtKoCUGpZE+trAZdm6z98EfEGRp+HTNGqdYpBibQzNz7biJ0eekY5lGS6nT2eXF0+noX3xbxClVzHiUqi1UFMqoTxLS9RgahqHUXgz2ntF6CpS1A9R+tsSU6Hgg0ywY6jqMjcHTcjYi/wBcEZdub5dQbcd/IR2P9sc+bJJSJ53c6XgVtLLkSOhBjtEz+v1wW45QUjSYBDd7zHdYA9Jxc8u2kEe1rd+nnjlABAYCydmIkoZ3ABiY/IRiUe1eEhOPmzF/EpjQhWda6laxBHUAjcgzI6HzxXcKzjUqgYktbSZJJAMbE3HpjTV+FNGjL0hUd2XUFRi/zd5hFJEmwF5OJ/8A01qawtfO5SlUeT4eos3pFvt98fR9ll2fJ2d61tevzOWSnzpMnXOaHJggQNz03/vhvEWNVYYMFBlTcbqRO/mcE0iqAUzD6eWVBEwAttUmLWnpguuwKmCIC7dzPr0gGBtj57/XZMfdXQ6OCActm3VANUgcsnew64BztNqjCoSOU3F+oiDe4On7Ys6kAEcpOqPOTt023xDWq2YQBqAE73UmTPcxHe+OiH2k592S9+7E4JAEzA5fyw2pQIEkf3xGXwlqkbEj99sdTwV91mSD8txqpR0+GEEqysIsRqUgne8zfFdmeGDPVK1WvUI0gVIQCYBVSL+V/WMP8fuFPqP0wlz9OiGfw9lYQDAaVIg27kYH9RaGjV2zOrlCoACswHy+Qm0ef64sOFAmpBQDkqCy/wD4XNz7YLylGmyKdRBIBIJFjFxHrgqhldDatX4KgG25puo+5xL4lOmHlsyhNtJE/aBYi537YM4ZQ/mgrGlRraW2VTJO/pYb4smyjRt0xsvhugU4e0gQzt0FzMX8oAw0JqTo1mF44Qas/wBSo2/+QXxWVqYP6Y0HH2BqEADlCAwBvpUkbYrTl8DJKmYoa2XMyJvvHbzwxNSnUN97jqL4vmykzM/X/TDXyqqOp98IsooVUyjOddOmxRuZYA2ImPUTB8xjmB6eYcDlgL0En9cLDc15FORpMtxdoI77Ynp8VM+l/wB/XFG9Aq0edjeD5jE1N7++Ojkznpm/4Rni5AJ6fXF5l2nb2x5XQzzqw0n398ejcG4gmlRrWTtcX26YrCdjouaWoGQDifw56FT9v1GIxXw4ZlfP9++GY4jlz2wvAPY4mXNL3P0//rEgzS/1H6f64FsNIF8I9sPUN2wUM4O59sOXOD+tvphbfkakZrO/B+WqkkoUJ30MQP8Ax2HsMef/ABVlfCKoqnSqtTB2hkfw0JjtLH27xj2f/iCj8bH9+mPLvifhrVMznWYal/hqhpvoXmchWVNUTYhutoG04Wt3Q90mikyHAq+aWoEhhRrOhiNUwCWJF3BPW+2JX4dVy5OpKkWgFGS8C4Jkb2n8pjG3/wANeIImULDl8WvWqDSgAKmqwWL7aQIubRjYDjS929wP1xOePl1RkzzbK1jVAYKp7xuTtGk9R9LfQStm0Wo4YQWIBld5m0dPvt0OPTKr0H3pofPQoNvMGcB1OEZdiCF0kGQQBM7zqud77485/Z7v0Lc4NbMT8NcUpUc7URmOvwnDkXFiJBEfN8p9sA/EHBqFTMGsrUucKxLtHMuxWT8xsJjpHW7OAZPxcoXHieLrqXZHiC5k+JGm5O09PLFn8QcMTMVFXUng0y1UuSArFlRSAet1qEjcaRAHX0sUKx/DrSJSqLUl1Mr/ABqkm9/7Y62cFumD+AfBr5imzIQ3h1Hpm4uUYqCPIi+D/wD03rSYG/dlPn7Y5v8ATJMVRszS5u/Qx37b/nfDhWZzCzaT1iff97406/4eVRuon/3LiL/kOspDAgEHqy/rbGXZ4pm4ozTIymDv1w4E+WNBW+Equ5cT2Ck9B1n1wP8A8vVfP6HHoLoTaZUj0GHD0xeU/hioROoDyIacTH4Uqf8A3E+/6YwNmdEdsKB2/L9MaD/lepJGpLev5xiZfhKsfxUv/I9p7YVpMamZsPaNPvJB/T7Yl8XlCq7DyJMee1u2NIPhKrsfDPox/OIww/DLDt9T+mIyxRe1oHGzLPkATqLXMHY7gAC42tfElSiI/Cf/AC/tjR/8tN0aD9RiPM8GCL/NJH+YLImepAkH18t8ceX4mPb2vkHvIzRyA/zTuBKn8yCMD1ci9iB9jO0/s40S8OU3FVT5Fo6djhHhdbZObsFYN9hiS7TF9Qr5GfbgtUWFOR0m2Fi2ahXBuH/fthYp8WAbXkylFewB74mqrYEd8CeJYD9+eOVKzRHTpvOOkVJE+Xcif354lJJAKkhlMhryDvIjAhkrqM4myhi99p/v/rhrB0Zq+D/FtVAFqr4pG7bH6j9MavhnGqVTSJ0u2yt/b9zjzFMyPTt9Z+mCqSKWE2mIi3r1H64rGbsbTPWMINjM/DvGizCk7q5I5DqlrdG7/wDu8r40JBxdbFeiYPh4fAww4DGo1hEjDHpKdwD9MMGHDAo1jUyiKIVFAHQAD8sOFMdhhDHYGNRrFbth61AO2GaBhvhjtjGPL+MUq4dOHUXampzFRpAIBo1D4gfWDsmpwVtJjGg47lqFPO5Y1FV6VSi9N9ZkeIoUhuYkBymoA9pGNZUyqncfngDiPAaNdNFVNa7wSd+4gyDgB0Vf+GcLlGfpUr1XXf5dekb9LffGoatgDK8MSmoRAVVQAACYAGwwQtEY1GHtU88RM3nh5o454WNRrB3GITTwcaeOeHjGsDBI6x74mV2/qOJfD9MdFLGaDZGKrdzhwrN5H1Ufph5p4RT0wlDWcWuey/8AiP0w/wDiz2H3xwLjsYHENi/ix/SPv+uGmup/BY7/ALIOHR6fbCj0+gwvE1lNn+C0yC1JdLb6dh7QBGKF6ihiGptIttEHG3DHsPoMDZ7KJV+ZVnowF/8AUeRxxZ+xqXehpiuPkZkZlPP6nHcFvkswDASkQNjMSPQm2FjgeDL/AGsXZ5UW0k7YJpuemFhY9YzRO+19v3/ph4XSvfqPPywsLGGcUCUahLX67fsYMp5o/KQD5Xv5bjHcLFIo1Ubz4P4WUmtUAlvkW1hsTPnt9cafUMLCx1roTfU5rGFIwsLGCdBw4NhYWMA6r4dqwsLAMLVjurHMLGCdnCnHMLGMKccY47hYBhtscOFhYxhe2Oah2wsLADYpHY/XCt54WFgBsQA88cgYWFgBFAw0xhYWMYU44cLCxgjGfDC+FhYUJzxDhYWFgGP/2Q==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714392" y="106045"/>
            <a:ext cx="1371600" cy="108583"/>
          </a:xfrm>
        </p:spPr>
        <p:txBody>
          <a:bodyPr>
            <a:normAutofit fontScale="90000"/>
          </a:bodyPr>
          <a:lstStyle/>
          <a:p>
            <a:r>
              <a:rPr lang="en-US" sz="500" kern="120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Outdoor</a:t>
            </a:r>
            <a:r>
              <a:rPr lang="en-US" sz="500" kern="1200" baseline="0" dirty="0">
                <a:solidFill>
                  <a:srgbClr val="FFFFFF"/>
                </a:solidFill>
                <a:effectLst/>
                <a:latin typeface="Calibri"/>
                <a:ea typeface="+mj-ea"/>
                <a:cs typeface="+mj-cs"/>
              </a:rPr>
              <a:t> &amp; Recreational Activities: Katy Trail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133525" y="115936"/>
            <a:ext cx="902110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sz="4000" b="1" dirty="0">
                <a:solidFill>
                  <a:srgbClr val="8F096F"/>
                </a:solidFill>
                <a:latin typeface="Arial Narrow" panose="020B0606020202030204" pitchFamily="34" charset="0"/>
              </a:rPr>
              <a:t>Trinity River Project </a:t>
            </a:r>
            <a:r>
              <a:rPr lang="en-US" sz="4000" dirty="0">
                <a:solidFill>
                  <a:prstClr val="black"/>
                </a:solidFill>
                <a:latin typeface="Arial Narrow" panose="020B0606020202030204" pitchFamily="34" charset="0"/>
              </a:rPr>
              <a:t>a 10,000-acre nature district – 11 times larger than Central Park.</a:t>
            </a:r>
            <a:endParaRPr lang="en-US" sz="4000" b="1" dirty="0">
              <a:solidFill>
                <a:srgbClr val="008C45"/>
              </a:solidFill>
              <a:latin typeface="Arial Narrow" panose="020B0606020202030204" pitchFamily="34" charset="0"/>
            </a:endParaRPr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pic>
        <p:nvPicPr>
          <p:cNvPr id="3074" name="Picture 2" descr="Spanning 285 acres, the Harold Simmons Park will be a part of Dallas' 10,000-acre nature district.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3262" y="1547374"/>
            <a:ext cx="6839786" cy="45689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Before the Harold Simmons Park breaks ground, the US Army Corps of Engineers will need to approve the plans since it's in a flood zone.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214" y="1524000"/>
            <a:ext cx="6839786" cy="45872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ectangle 20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7" name="Rectangle 26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160729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0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955" y="1976232"/>
            <a:ext cx="8229600" cy="4343400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br>
              <a:rPr lang="en-US" sz="2000" dirty="0"/>
            </a:br>
            <a:r>
              <a:rPr lang="en-US" sz="3600" b="1" dirty="0"/>
              <a:t>Speakers:</a:t>
            </a:r>
            <a:br>
              <a:rPr lang="en-US" sz="3600" b="1" dirty="0"/>
            </a:br>
            <a:r>
              <a:rPr lang="en-US" sz="3600" dirty="0"/>
              <a:t>Michael Clark - Director, Roanoke Parks and Recreation </a:t>
            </a:r>
            <a:br>
              <a:rPr lang="en-US" sz="3600" dirty="0"/>
            </a:br>
            <a:br>
              <a:rPr lang="en-US" sz="3600" dirty="0"/>
            </a:br>
            <a:r>
              <a:rPr lang="en-US" sz="3600" dirty="0"/>
              <a:t>Pete </a:t>
            </a:r>
            <a:r>
              <a:rPr lang="en-US" sz="3600" dirty="0" err="1"/>
              <a:t>Eshelmen</a:t>
            </a:r>
            <a:r>
              <a:rPr lang="en-US" sz="3600" dirty="0"/>
              <a:t> - Director of Outdoor Branding, Roanoke Regional Partnership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b="1" dirty="0">
              <a:solidFill>
                <a:srgbClr val="6CA4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-16933"/>
            <a:ext cx="2895600" cy="178542"/>
          </a:xfrm>
          <a:prstGeom prst="rect">
            <a:avLst/>
          </a:prstGeom>
          <a:solidFill>
            <a:srgbClr val="6CA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87911" y="-16933"/>
            <a:ext cx="2856089" cy="178542"/>
          </a:xfrm>
          <a:prstGeom prst="rect">
            <a:avLst/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-16933"/>
            <a:ext cx="3392311" cy="17854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0B7AF0-9311-4771-B3E2-A9C86D15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10009"/>
          <a:stretch/>
        </p:blipFill>
        <p:spPr>
          <a:xfrm>
            <a:off x="2895600" y="182874"/>
            <a:ext cx="33923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4136635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i.ytimg.com/vi/3tq8SXMzCCg/maxresdefaul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41864" y="0"/>
            <a:ext cx="12598398" cy="7086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84876390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66800" y="-58388"/>
            <a:ext cx="10408484" cy="6916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912189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76955" y="1295400"/>
            <a:ext cx="8229600" cy="4343400"/>
          </a:xfrm>
        </p:spPr>
        <p:txBody>
          <a:bodyPr>
            <a:noAutofit/>
          </a:bodyPr>
          <a:lstStyle/>
          <a:p>
            <a:br>
              <a:rPr lang="en-US" sz="2000" dirty="0"/>
            </a:br>
            <a:br>
              <a:rPr lang="en-US" sz="2000" dirty="0"/>
            </a:br>
            <a:r>
              <a:rPr lang="en-US" sz="3600" b="1" dirty="0"/>
              <a:t>Speaker:</a:t>
            </a:r>
            <a:br>
              <a:rPr lang="en-US" sz="3600" b="1" dirty="0"/>
            </a:br>
            <a:r>
              <a:rPr lang="en-US" sz="3600" dirty="0"/>
              <a:t>Jessica Heer - Senior Vice President, Talent Attraction, Say Yes to Dallas </a:t>
            </a:r>
            <a:br>
              <a:rPr lang="en-US" sz="2000" dirty="0"/>
            </a:br>
            <a:br>
              <a:rPr lang="en-US" sz="2000" dirty="0"/>
            </a:br>
            <a:br>
              <a:rPr lang="en-US" sz="2000" dirty="0"/>
            </a:br>
            <a:endParaRPr lang="en-US" sz="2000" b="1" dirty="0">
              <a:solidFill>
                <a:srgbClr val="6CA439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" y="-16933"/>
            <a:ext cx="2895600" cy="178542"/>
          </a:xfrm>
          <a:prstGeom prst="rect">
            <a:avLst/>
          </a:prstGeom>
          <a:solidFill>
            <a:srgbClr val="6CA43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6287911" y="-16933"/>
            <a:ext cx="2856089" cy="178542"/>
          </a:xfrm>
          <a:prstGeom prst="rect">
            <a:avLst/>
          </a:prstGeom>
          <a:solidFill>
            <a:srgbClr val="A03123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2895600" y="-16933"/>
            <a:ext cx="3392311" cy="178542"/>
          </a:xfrm>
          <a:prstGeom prst="rect">
            <a:avLst/>
          </a:prstGeom>
          <a:solidFill>
            <a:srgbClr val="00376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9" name="Picture 18">
            <a:extLst>
              <a:ext uri="{FF2B5EF4-FFF2-40B4-BE49-F238E27FC236}">
                <a16:creationId xmlns:a16="http://schemas.microsoft.com/office/drawing/2014/main" id="{610B7AF0-9311-4771-B3E2-A9C86D155A92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2" b="10009"/>
          <a:stretch/>
        </p:blipFill>
        <p:spPr>
          <a:xfrm>
            <a:off x="2895600" y="182874"/>
            <a:ext cx="3392311" cy="1752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7028312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256" y="-58388"/>
            <a:ext cx="10654256" cy="6916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630436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10256" y="-58388"/>
            <a:ext cx="10654256" cy="6916387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4" y="2133604"/>
            <a:ext cx="2209799" cy="220979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160808"/>
            <a:ext cx="2411412" cy="22587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6470" y="1333504"/>
            <a:ext cx="2394730" cy="16002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0400" y="3315604"/>
            <a:ext cx="2895600" cy="2916136"/>
          </a:xfrm>
          <a:prstGeom prst="rect">
            <a:avLst/>
          </a:prstGeom>
        </p:spPr>
      </p:pic>
      <p:pic>
        <p:nvPicPr>
          <p:cNvPr id="11" name="Picture 10" descr="RRP-presentation-logo.tif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488678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380109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618" y="-152399"/>
            <a:ext cx="10160000" cy="76200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4001944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860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509140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 descr="http://bloximages.newyork1.vip.townnews.com/roanoke.com/content/tncms/assets/v3/editorial/b/c5/bc57ac60-27d0-5e6a-9127-984cd38d704d/531e119fc8aa2.imag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52400"/>
            <a:ext cx="9573672" cy="701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0984537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43000" y="0"/>
            <a:ext cx="10287000" cy="68580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1613675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0" y="0"/>
            <a:ext cx="9467022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22454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819977" y="0"/>
            <a:ext cx="10287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1079304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79997" y="-56758"/>
            <a:ext cx="10481197" cy="6990959"/>
          </a:xfrm>
          <a:prstGeom prst="rect">
            <a:avLst/>
          </a:prstGeom>
        </p:spPr>
      </p:pic>
      <p:sp>
        <p:nvSpPr>
          <p:cNvPr id="7" name="Shape 6"/>
          <p:cNvSpPr/>
          <p:nvPr/>
        </p:nvSpPr>
        <p:spPr>
          <a:xfrm>
            <a:off x="883920" y="990600"/>
            <a:ext cx="7802880" cy="4876800"/>
          </a:xfrm>
          <a:prstGeom prst="swooshArrow">
            <a:avLst>
              <a:gd name="adj1" fmla="val 25000"/>
              <a:gd name="adj2" fmla="val 25000"/>
            </a:avLst>
          </a:prstGeom>
          <a:solidFill>
            <a:srgbClr val="A8B400"/>
          </a:solidFill>
          <a:effectLst/>
        </p:spPr>
        <p:style>
          <a:lnRef idx="0">
            <a:schemeClr val="accen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rgbClr r="0" g="0" b="0"/>
          </a:effectRef>
          <a:fontRef idx="minor">
            <a:schemeClr val="dk1">
              <a:hueOff val="0"/>
              <a:satOff val="0"/>
              <a:lumOff val="0"/>
              <a:alphaOff val="0"/>
            </a:schemeClr>
          </a:fontRef>
        </p:style>
      </p:sp>
      <p:grpSp>
        <p:nvGrpSpPr>
          <p:cNvPr id="9" name="Group 8"/>
          <p:cNvGrpSpPr/>
          <p:nvPr/>
        </p:nvGrpSpPr>
        <p:grpSpPr>
          <a:xfrm>
            <a:off x="1850869" y="4698187"/>
            <a:ext cx="1334292" cy="1160678"/>
            <a:chOff x="2094707" y="3716121"/>
            <a:chExt cx="1334292" cy="1160678"/>
          </a:xfrm>
        </p:grpSpPr>
        <p:sp>
          <p:nvSpPr>
            <p:cNvPr id="21" name="Rectangle 20"/>
            <p:cNvSpPr/>
            <p:nvPr/>
          </p:nvSpPr>
          <p:spPr>
            <a:xfrm>
              <a:off x="2094707" y="3716121"/>
              <a:ext cx="1334292" cy="1160678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2" name="Rectangle 21"/>
            <p:cNvSpPr/>
            <p:nvPr/>
          </p:nvSpPr>
          <p:spPr>
            <a:xfrm>
              <a:off x="2094707" y="3716121"/>
              <a:ext cx="1334292" cy="1160678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95095" tIns="0" rIns="0" bIns="0" numCol="1" spcCol="1270" anchor="t" anchorCtr="0">
              <a:noAutofit/>
            </a:bodyPr>
            <a:lstStyle/>
            <a:p>
              <a:pPr lvl="0" algn="l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Sucrose Bold Two" panose="02010906040201080101" pitchFamily="50" charset="0"/>
                  <a:ea typeface="Adobe Heiti Std R" panose="020B0400000000000000" pitchFamily="34" charset="-128"/>
                </a:rPr>
                <a:t>Inventory</a:t>
              </a:r>
              <a:br>
                <a:rPr lang="en-US" sz="2000" kern="1200" dirty="0">
                  <a:latin typeface="Sucrose Bold Two" panose="02010906040201080101" pitchFamily="50" charset="0"/>
                  <a:ea typeface="Adobe Heiti Std R" panose="020B0400000000000000" pitchFamily="34" charset="-128"/>
                </a:rPr>
              </a:br>
              <a:r>
                <a:rPr lang="en-US" sz="2000" kern="1200" dirty="0">
                  <a:latin typeface="Sucrose Bold Two" panose="02010906040201080101" pitchFamily="50" charset="0"/>
                  <a:ea typeface="Adobe Heiti Std R" panose="020B0400000000000000" pitchFamily="34" charset="-128"/>
                </a:rPr>
                <a:t>Assets</a:t>
              </a:r>
            </a:p>
          </p:txBody>
        </p:sp>
      </p:grpSp>
      <p:grpSp>
        <p:nvGrpSpPr>
          <p:cNvPr id="10" name="Group 9"/>
          <p:cNvGrpSpPr/>
          <p:nvPr/>
        </p:nvGrpSpPr>
        <p:grpSpPr>
          <a:xfrm>
            <a:off x="3222959" y="3630168"/>
            <a:ext cx="1638604" cy="2228697"/>
            <a:chOff x="3466797" y="2648102"/>
            <a:chExt cx="1638604" cy="2228697"/>
          </a:xfrm>
        </p:grpSpPr>
        <p:sp>
          <p:nvSpPr>
            <p:cNvPr id="19" name="Rectangle 18"/>
            <p:cNvSpPr/>
            <p:nvPr/>
          </p:nvSpPr>
          <p:spPr>
            <a:xfrm>
              <a:off x="3466797" y="2648102"/>
              <a:ext cx="1638604" cy="2228697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20" name="Rectangle 19"/>
            <p:cNvSpPr/>
            <p:nvPr/>
          </p:nvSpPr>
          <p:spPr>
            <a:xfrm>
              <a:off x="3466797" y="2648102"/>
              <a:ext cx="1638604" cy="2228697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165383" tIns="0" rIns="0" bIns="0" numCol="1" spcCol="1270" anchor="t" anchorCtr="0">
              <a:noAutofit/>
            </a:bodyPr>
            <a:lstStyle/>
            <a:p>
              <a:pPr lvl="0" algn="l" defTabSz="1022350" rtl="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Sucrose Bold Two" panose="02010906040201080101" pitchFamily="50" charset="0"/>
                </a:rPr>
                <a:t>Identify</a:t>
              </a:r>
              <a:br>
                <a:rPr lang="en-US" sz="2000" kern="1200" dirty="0">
                  <a:latin typeface="Sucrose Bold Two" panose="02010906040201080101" pitchFamily="50" charset="0"/>
                </a:rPr>
              </a:br>
              <a:r>
                <a:rPr lang="en-US" sz="2000" kern="1200" dirty="0">
                  <a:latin typeface="Sucrose Bold Two" panose="02010906040201080101" pitchFamily="50" charset="0"/>
                </a:rPr>
                <a:t>Gaps</a:t>
              </a:r>
            </a:p>
          </p:txBody>
        </p:sp>
      </p:grpSp>
      <p:grpSp>
        <p:nvGrpSpPr>
          <p:cNvPr id="11" name="Group 10"/>
          <p:cNvGrpSpPr/>
          <p:nvPr/>
        </p:nvGrpSpPr>
        <p:grpSpPr>
          <a:xfrm>
            <a:off x="4899362" y="2845003"/>
            <a:ext cx="1638604" cy="3013862"/>
            <a:chOff x="5143200" y="1862937"/>
            <a:chExt cx="1638604" cy="3013862"/>
          </a:xfrm>
        </p:grpSpPr>
        <p:sp>
          <p:nvSpPr>
            <p:cNvPr id="17" name="Rectangle 16"/>
            <p:cNvSpPr/>
            <p:nvPr/>
          </p:nvSpPr>
          <p:spPr>
            <a:xfrm>
              <a:off x="5143200" y="1862937"/>
              <a:ext cx="1638604" cy="3013862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8" name="Rectangle 17"/>
            <p:cNvSpPr/>
            <p:nvPr/>
          </p:nvSpPr>
          <p:spPr>
            <a:xfrm>
              <a:off x="5143200" y="1862937"/>
              <a:ext cx="1638604" cy="3013862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19133" tIns="0" rIns="0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Sucrose Bold Two" panose="02010906040201080101" pitchFamily="50" charset="0"/>
                </a:rPr>
                <a:t>Build Local</a:t>
              </a:r>
              <a:br>
                <a:rPr lang="en-US" sz="2000" kern="1200" dirty="0">
                  <a:latin typeface="Sucrose Bold Two" panose="02010906040201080101" pitchFamily="50" charset="0"/>
                </a:rPr>
              </a:br>
              <a:r>
                <a:rPr lang="en-US" sz="2000" kern="1200" dirty="0">
                  <a:latin typeface="Sucrose Bold Two" panose="02010906040201080101" pitchFamily="50" charset="0"/>
                </a:rPr>
                <a:t>Support</a:t>
              </a:r>
            </a:p>
          </p:txBody>
        </p:sp>
      </p:grpSp>
      <p:grpSp>
        <p:nvGrpSpPr>
          <p:cNvPr id="12" name="Group 11"/>
          <p:cNvGrpSpPr/>
          <p:nvPr/>
        </p:nvGrpSpPr>
        <p:grpSpPr>
          <a:xfrm>
            <a:off x="6728156" y="2362200"/>
            <a:ext cx="1638604" cy="3496665"/>
            <a:chOff x="6971994" y="1380134"/>
            <a:chExt cx="1638604" cy="3496665"/>
          </a:xfrm>
        </p:grpSpPr>
        <p:sp>
          <p:nvSpPr>
            <p:cNvPr id="14" name="Rectangle 13"/>
            <p:cNvSpPr/>
            <p:nvPr/>
          </p:nvSpPr>
          <p:spPr>
            <a:xfrm>
              <a:off x="6971994" y="1380134"/>
              <a:ext cx="1638604" cy="3496665"/>
            </a:xfrm>
            <a:prstGeom prst="rect">
              <a:avLst/>
            </a:prstGeom>
          </p:spPr>
          <p:style>
            <a:lnRef idx="0">
              <a:schemeClr val="dk1">
                <a:alpha val="0"/>
                <a:hueOff val="0"/>
                <a:satOff val="0"/>
                <a:lumOff val="0"/>
                <a:alphaOff val="0"/>
              </a:schemeClr>
            </a:lnRef>
            <a:fillRef idx="0">
              <a:schemeClr val="lt1">
                <a:alpha val="0"/>
                <a:hueOff val="0"/>
                <a:satOff val="0"/>
                <a:lumOff val="0"/>
                <a:alphaOff val="0"/>
              </a:schemeClr>
            </a:fillRef>
            <a:effectRef idx="0">
              <a:schemeClr val="lt1">
                <a:alpha val="0"/>
                <a:hueOff val="0"/>
                <a:satOff val="0"/>
                <a:lumOff val="0"/>
                <a:alphaOff val="0"/>
              </a:schemeClr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</p:sp>
        <p:sp>
          <p:nvSpPr>
            <p:cNvPr id="16" name="Rectangle 15"/>
            <p:cNvSpPr/>
            <p:nvPr/>
          </p:nvSpPr>
          <p:spPr>
            <a:xfrm>
              <a:off x="6971994" y="1380134"/>
              <a:ext cx="1638604" cy="3496665"/>
            </a:xfrm>
            <a:prstGeom prst="rect">
              <a:avLst/>
            </a:prstGeom>
          </p:spPr>
          <p:style>
            <a:lnRef idx="0">
              <a:scrgbClr r="0" g="0" b="0"/>
            </a:lnRef>
            <a:fillRef idx="0">
              <a:scrgbClr r="0" g="0" b="0"/>
            </a:fillRef>
            <a:effectRef idx="0">
              <a:scrgbClr r="0" g="0" b="0"/>
            </a:effectRef>
            <a:fontRef idx="minor">
              <a:schemeClr val="tx1">
                <a:hueOff val="0"/>
                <a:satOff val="0"/>
                <a:lumOff val="0"/>
                <a:alphaOff val="0"/>
              </a:schemeClr>
            </a:fontRef>
          </p:style>
          <p:txBody>
            <a:bodyPr spcFirstLastPara="0" vert="horz" wrap="square" lIns="293555" tIns="0" rIns="0" bIns="0" numCol="1" spcCol="1270" anchor="t" anchorCtr="0">
              <a:noAutofit/>
            </a:bodyPr>
            <a:lstStyle/>
            <a:p>
              <a:pPr lvl="0" algn="l" defTabSz="1022350">
                <a:lnSpc>
                  <a:spcPct val="90000"/>
                </a:lnSpc>
                <a:spcBef>
                  <a:spcPct val="0"/>
                </a:spcBef>
                <a:spcAft>
                  <a:spcPct val="35000"/>
                </a:spcAft>
              </a:pPr>
              <a:r>
                <a:rPr lang="en-US" sz="2000" kern="1200" dirty="0">
                  <a:latin typeface="Sucrose Bold Two" panose="02010906040201080101" pitchFamily="50" charset="0"/>
                </a:rPr>
                <a:t>Build </a:t>
              </a:r>
              <a:br>
                <a:rPr lang="en-US" sz="2000" kern="1200" dirty="0">
                  <a:latin typeface="Sucrose Bold Two" panose="02010906040201080101" pitchFamily="50" charset="0"/>
                </a:rPr>
              </a:br>
              <a:r>
                <a:rPr lang="en-US" sz="2000" kern="1200" dirty="0">
                  <a:latin typeface="Sucrose Bold Two" panose="02010906040201080101" pitchFamily="50" charset="0"/>
                </a:rPr>
                <a:t>National</a:t>
              </a:r>
              <a:br>
                <a:rPr lang="en-US" sz="2000" kern="1200" dirty="0">
                  <a:latin typeface="Sucrose Bold Two" panose="02010906040201080101" pitchFamily="50" charset="0"/>
                </a:rPr>
              </a:br>
              <a:r>
                <a:rPr lang="en-US" sz="2000" dirty="0">
                  <a:latin typeface="Sucrose Bold Two" panose="02010906040201080101" pitchFamily="50" charset="0"/>
                </a:rPr>
                <a:t>Image</a:t>
              </a:r>
              <a:endParaRPr lang="en-US" sz="2000" kern="1200" dirty="0">
                <a:latin typeface="Sucrose Bold Two" panose="02010906040201080101" pitchFamily="50" charset="0"/>
              </a:endParaRPr>
            </a:p>
          </p:txBody>
        </p:sp>
      </p:grpSp>
      <p:sp>
        <p:nvSpPr>
          <p:cNvPr id="23" name="Oval 22"/>
          <p:cNvSpPr/>
          <p:nvPr/>
        </p:nvSpPr>
        <p:spPr>
          <a:xfrm>
            <a:off x="1790639" y="4468734"/>
            <a:ext cx="179466" cy="179466"/>
          </a:xfrm>
          <a:prstGeom prst="ellipse">
            <a:avLst/>
          </a:prstGeom>
          <a:solidFill>
            <a:srgbClr val="0051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4" name="Oval 23"/>
          <p:cNvSpPr/>
          <p:nvPr/>
        </p:nvSpPr>
        <p:spPr>
          <a:xfrm>
            <a:off x="3058607" y="3334390"/>
            <a:ext cx="312115" cy="312115"/>
          </a:xfrm>
          <a:prstGeom prst="ellipse">
            <a:avLst/>
          </a:prstGeom>
          <a:solidFill>
            <a:srgbClr val="0051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5" name="Oval 24"/>
          <p:cNvSpPr/>
          <p:nvPr/>
        </p:nvSpPr>
        <p:spPr>
          <a:xfrm>
            <a:off x="4677705" y="2498507"/>
            <a:ext cx="413552" cy="413552"/>
          </a:xfrm>
          <a:prstGeom prst="ellipse">
            <a:avLst/>
          </a:prstGeom>
          <a:solidFill>
            <a:srgbClr val="0051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6" name="Oval 25"/>
          <p:cNvSpPr/>
          <p:nvPr/>
        </p:nvSpPr>
        <p:spPr>
          <a:xfrm>
            <a:off x="6441156" y="1945478"/>
            <a:ext cx="554004" cy="554004"/>
          </a:xfrm>
          <a:prstGeom prst="ellipse">
            <a:avLst/>
          </a:prstGeom>
          <a:solidFill>
            <a:srgbClr val="005172"/>
          </a:solidFill>
        </p:spPr>
        <p:style>
          <a:lnRef idx="2">
            <a:schemeClr val="lt1">
              <a:hueOff val="0"/>
              <a:satOff val="0"/>
              <a:lumOff val="0"/>
              <a:alphaOff val="0"/>
            </a:schemeClr>
          </a:lnRef>
          <a:fillRef idx="1">
            <a:scrgbClr r="0" g="0" b="0"/>
          </a:fillRef>
          <a:effectRef idx="0">
            <a:schemeClr val="accent1">
              <a:hueOff val="0"/>
              <a:satOff val="0"/>
              <a:lumOff val="0"/>
              <a:alphaOff val="0"/>
            </a:schemeClr>
          </a:effectRef>
          <a:fontRef idx="minor">
            <a:schemeClr val="lt1"/>
          </a:fontRef>
        </p:style>
      </p:sp>
      <p:sp>
        <p:nvSpPr>
          <p:cNvPr id="27" name="Rectangle 26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30" name="Picture 29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553320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" y="0"/>
            <a:ext cx="9143999" cy="6858000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4774" y="0"/>
            <a:ext cx="5334451" cy="6858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7251" y="5709880"/>
            <a:ext cx="1288099" cy="91952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92532" y="2427631"/>
            <a:ext cx="3540591" cy="2144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61956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042"/>
            <a:ext cx="9144000" cy="6858000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6657903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4733" y="0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Rectangle 7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030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70475" y="10154"/>
            <a:ext cx="10314475" cy="6865153"/>
          </a:xfrm>
          <a:prstGeom prst="rect">
            <a:avLst/>
          </a:prstGeom>
        </p:spPr>
      </p:pic>
      <p:sp>
        <p:nvSpPr>
          <p:cNvPr id="5" name="Content Placeholder 3"/>
          <p:cNvSpPr>
            <a:spLocks noGrp="1"/>
          </p:cNvSpPr>
          <p:nvPr>
            <p:ph sz="half" idx="4294967295"/>
          </p:nvPr>
        </p:nvSpPr>
        <p:spPr>
          <a:xfrm>
            <a:off x="0" y="1905000"/>
            <a:ext cx="9144000" cy="381000"/>
          </a:xfrm>
          <a:prstGeom prst="rect">
            <a:avLst/>
          </a:prstGeom>
        </p:spPr>
        <p:txBody>
          <a:bodyPr>
            <a:normAutofit lnSpcReduction="10000"/>
          </a:bodyPr>
          <a:lstStyle>
            <a:lvl1pPr algn="l">
              <a:buClr>
                <a:srgbClr val="005172"/>
              </a:buClr>
              <a:buFont typeface="Arial" pitchFamily="34" charset="0"/>
              <a:buChar char="•"/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algn="ctr">
              <a:buClr>
                <a:srgbClr val="005172"/>
              </a:buClr>
              <a:buNone/>
            </a:pPr>
            <a:r>
              <a:rPr lang="en-US" sz="2000" i="1" dirty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 </a:t>
            </a:r>
            <a:endParaRPr lang="en-US" i="1" dirty="0"/>
          </a:p>
        </p:txBody>
      </p:sp>
      <p:sp>
        <p:nvSpPr>
          <p:cNvPr id="2" name="TextBox 1"/>
          <p:cNvSpPr txBox="1"/>
          <p:nvPr/>
        </p:nvSpPr>
        <p:spPr>
          <a:xfrm>
            <a:off x="1219200" y="2895600"/>
            <a:ext cx="3048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85013"/>
            <a:ext cx="3461787" cy="3011473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RRP-presentation-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634774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2" name="Rounded Rectangle 11"/>
          <p:cNvSpPr/>
          <p:nvPr/>
        </p:nvSpPr>
        <p:spPr>
          <a:xfrm>
            <a:off x="-762000" y="1295400"/>
            <a:ext cx="3543300" cy="2495474"/>
          </a:xfrm>
          <a:prstGeom prst="roundRect">
            <a:avLst/>
          </a:prstGeom>
          <a:solidFill>
            <a:schemeClr val="bg1">
              <a:alpha val="79000"/>
            </a:schemeClr>
          </a:solidFill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 sz="1351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0998" y="1524000"/>
            <a:ext cx="2133602" cy="2084766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9" name="Picture 8" descr="RRP-presentation-logo.tif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45247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217567" y="-176711"/>
            <a:ext cx="10666367" cy="7110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554998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70" name="Picture 6" descr="http://bloximages.newyork1.vip.townnews.com/roanoke.com/content/tncms/assets/v3/editorial/0/3a/03aca8b0-3087-5ab3-ad12-5f5bf9fb7372/53f7c3d9b5eca.image.jpg?resize=620%2C42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8600" y="-146846"/>
            <a:ext cx="10540358" cy="71572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8" name="Picture 7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83302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00175" y="0"/>
            <a:ext cx="10544175" cy="702945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06509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3639" y="-609600"/>
            <a:ext cx="11301903" cy="75438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92861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99654" y="-152399"/>
            <a:ext cx="11106072" cy="7620000"/>
          </a:xfrm>
        </p:spPr>
      </p:pic>
      <p:sp>
        <p:nvSpPr>
          <p:cNvPr id="4" name="Rectangle 3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7" name="Picture 6" descr="RRP-presentation-logo.tif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01571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159728" y="0"/>
            <a:ext cx="10470230" cy="6858000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3424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770" y="1693578"/>
            <a:ext cx="8035556" cy="423772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-13452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Dallas Regional Chamber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9" name="Rectangle 18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5234627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46500" y="0"/>
            <a:ext cx="10401300" cy="69342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78072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5000"/>
    </mc:Choice>
    <mc:Fallback xmlns="">
      <p:transition spd="slow" advTm="15000"/>
    </mc:Fallback>
  </mc:AlternateContent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-1003639" y="-605001"/>
            <a:ext cx="11301903" cy="7534602"/>
          </a:xfrm>
          <a:prstGeom prst="rect">
            <a:avLst/>
          </a:prstGeom>
          <a:noFill/>
        </p:spPr>
      </p:pic>
      <p:sp>
        <p:nvSpPr>
          <p:cNvPr id="3" name="Rectangle 2"/>
          <p:cNvSpPr/>
          <p:nvPr/>
        </p:nvSpPr>
        <p:spPr>
          <a:xfrm>
            <a:off x="0" y="0"/>
            <a:ext cx="9296400" cy="762000"/>
          </a:xfrm>
          <a:prstGeom prst="rect">
            <a:avLst/>
          </a:pr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r"/>
            <a:endParaRPr lang="en-US" b="1" dirty="0">
              <a:solidFill>
                <a:schemeClr val="tx1"/>
              </a:solidFill>
            </a:endParaRPr>
          </a:p>
        </p:txBody>
      </p:sp>
      <p:pic>
        <p:nvPicPr>
          <p:cNvPr id="6" name="Picture 5" descr="RRP-presentation-logo.tif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-304800" y="-176711"/>
            <a:ext cx="3624109" cy="111542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0" y="42272"/>
            <a:ext cx="1160079" cy="92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880705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614483" y="2139033"/>
            <a:ext cx="7915275" cy="1029969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171575">
              <a:lnSpc>
                <a:spcPts val="4310"/>
              </a:lnSpc>
            </a:pPr>
            <a:r>
              <a:rPr sz="3600" b="1" spc="-240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AR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K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AND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Q</a:t>
            </a:r>
            <a:r>
              <a:rPr sz="3600" b="1" spc="-120" dirty="0">
                <a:solidFill>
                  <a:srgbClr val="004376"/>
                </a:solidFill>
                <a:latin typeface="Calibri"/>
                <a:cs typeface="Calibri"/>
              </a:rPr>
              <a:t>U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ALI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Y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OF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LIF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: 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5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V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ON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B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USIN</a:t>
            </a:r>
            <a:r>
              <a:rPr sz="3600" b="1" spc="-6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SS </a:t>
            </a:r>
            <a:r>
              <a:rPr sz="3600" b="1" spc="-30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50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ION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0" y="0"/>
            <a:ext cx="8686799" cy="15361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2851530" y="4764835"/>
            <a:ext cx="3441065" cy="1859914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algn="ctr">
              <a:lnSpc>
                <a:spcPts val="1889"/>
              </a:lnSpc>
            </a:pP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1600" b="1" spc="-3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16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1600" b="1" spc="-3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1600" b="1" spc="-40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ed</a:t>
            </a:r>
            <a:r>
              <a:rPr sz="1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1600" b="1" spc="-30" dirty="0">
                <a:solidFill>
                  <a:srgbClr val="004376"/>
                </a:solidFill>
                <a:latin typeface="Calibri"/>
                <a:cs typeface="Calibri"/>
              </a:rPr>
              <a:t>b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y: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ts val="2850"/>
              </a:lnSpc>
            </a:pPr>
            <a:r>
              <a:rPr sz="2400" b="1" spc="-20" dirty="0">
                <a:solidFill>
                  <a:srgbClr val="004376"/>
                </a:solidFill>
                <a:latin typeface="Calibri"/>
                <a:cs typeface="Calibri"/>
              </a:rPr>
              <a:t>And</a:t>
            </a:r>
            <a:r>
              <a:rPr sz="2400" b="1" spc="-15" dirty="0">
                <a:solidFill>
                  <a:srgbClr val="004376"/>
                </a:solidFill>
                <a:latin typeface="Calibri"/>
                <a:cs typeface="Calibri"/>
              </a:rPr>
              <a:t>y</a:t>
            </a:r>
            <a:r>
              <a:rPr sz="2400" b="1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2400" b="1" spc="-10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2400" b="1" spc="-20" dirty="0">
                <a:solidFill>
                  <a:srgbClr val="004376"/>
                </a:solidFill>
                <a:latin typeface="Calibri"/>
                <a:cs typeface="Calibri"/>
              </a:rPr>
              <a:t>h</a:t>
            </a:r>
            <a:r>
              <a:rPr sz="2400" b="1" spc="-15" dirty="0">
                <a:solidFill>
                  <a:srgbClr val="004376"/>
                </a:solidFill>
                <a:latin typeface="Calibri"/>
                <a:cs typeface="Calibri"/>
              </a:rPr>
              <a:t>api</a:t>
            </a:r>
            <a:r>
              <a:rPr sz="2400" b="1" spc="-3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2400" b="1" spc="-1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endParaRPr sz="24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13"/>
              </a:spcBef>
            </a:pPr>
            <a:endParaRPr sz="2100">
              <a:latin typeface="Times New Roman"/>
              <a:cs typeface="Times New Roman"/>
            </a:endParaRPr>
          </a:p>
          <a:p>
            <a:pPr algn="ctr">
              <a:lnSpc>
                <a:spcPct val="100000"/>
              </a:lnSpc>
            </a:pPr>
            <a:r>
              <a:rPr sz="2000" b="1" spc="5" dirty="0">
                <a:solidFill>
                  <a:srgbClr val="004376"/>
                </a:solidFill>
                <a:latin typeface="Calibri"/>
                <a:cs typeface="Calibri"/>
              </a:rPr>
              <a:t>B</a:t>
            </a:r>
            <a:r>
              <a:rPr sz="2000" b="1" spc="-5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2000" b="1" spc="5" dirty="0">
                <a:solidFill>
                  <a:srgbClr val="004376"/>
                </a:solidFill>
                <a:latin typeface="Calibri"/>
                <a:cs typeface="Calibri"/>
              </a:rPr>
              <a:t>g</a:t>
            </a:r>
            <a:r>
              <a:rPr sz="2000" b="1" spc="-5" dirty="0">
                <a:solidFill>
                  <a:srgbClr val="004376"/>
                </a:solidFill>
                <a:latin typeface="Calibri"/>
                <a:cs typeface="Calibri"/>
              </a:rPr>
              <a:t>gi</a:t>
            </a:r>
            <a:r>
              <a:rPr sz="2000" b="1" spc="5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2000" b="1" spc="-2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2000" b="1" spc="-1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cy Sh</a:t>
            </a:r>
            <a:r>
              <a:rPr sz="2000" b="1" spc="-1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2000" b="1" spc="-5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2000" b="1" spc="-3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20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&amp;</a:t>
            </a:r>
            <a:r>
              <a:rPr sz="2000" b="1" spc="-5" dirty="0">
                <a:solidFill>
                  <a:srgbClr val="004376"/>
                </a:solidFill>
                <a:latin typeface="Calibri"/>
                <a:cs typeface="Calibri"/>
              </a:rPr>
              <a:t> C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omp</a:t>
            </a:r>
            <a:r>
              <a:rPr sz="2000" b="1" spc="-1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2000" b="1" spc="-35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2000" b="1" dirty="0">
                <a:solidFill>
                  <a:srgbClr val="004376"/>
                </a:solidFill>
                <a:latin typeface="Calibri"/>
                <a:cs typeface="Calibri"/>
              </a:rPr>
              <a:t>y</a:t>
            </a:r>
            <a:endParaRPr sz="20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25"/>
              </a:spcBef>
            </a:pPr>
            <a:r>
              <a:rPr sz="1600" b="1" spc="-70" dirty="0">
                <a:solidFill>
                  <a:srgbClr val="004376"/>
                </a:solidFill>
                <a:latin typeface="Calibri"/>
                <a:cs typeface="Calibri"/>
              </a:rPr>
              <a:t>W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al</a:t>
            </a:r>
            <a:r>
              <a:rPr sz="1600" b="1" spc="-15" dirty="0">
                <a:solidFill>
                  <a:srgbClr val="004376"/>
                </a:solidFill>
                <a:latin typeface="Calibri"/>
                <a:cs typeface="Calibri"/>
              </a:rPr>
              <a:t>nu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1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1600" b="1" spc="-3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1600" b="1" spc="-10" dirty="0">
                <a:solidFill>
                  <a:srgbClr val="004376"/>
                </a:solidFill>
                <a:latin typeface="Calibri"/>
                <a:cs typeface="Calibri"/>
              </a:rPr>
              <a:t>eek,</a:t>
            </a:r>
            <a:r>
              <a:rPr sz="1600" b="1" spc="-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1600" b="1" spc="-20" dirty="0">
                <a:solidFill>
                  <a:srgbClr val="004376"/>
                </a:solidFill>
                <a:latin typeface="Calibri"/>
                <a:cs typeface="Calibri"/>
              </a:rPr>
              <a:t>CA</a:t>
            </a:r>
            <a:endParaRPr sz="1600">
              <a:latin typeface="Calibri"/>
              <a:cs typeface="Calibri"/>
            </a:endParaRPr>
          </a:p>
          <a:p>
            <a:pPr algn="ctr">
              <a:lnSpc>
                <a:spcPct val="100000"/>
              </a:lnSpc>
              <a:spcBef>
                <a:spcPts val="1325"/>
              </a:spcBef>
            </a:pPr>
            <a:r>
              <a:rPr sz="1600" b="1" spc="-20" dirty="0">
                <a:latin typeface="Calibri"/>
                <a:cs typeface="Calibri"/>
              </a:rPr>
              <a:t>M</a:t>
            </a:r>
            <a:r>
              <a:rPr sz="1600" b="1" spc="-30" dirty="0">
                <a:latin typeface="Calibri"/>
                <a:cs typeface="Calibri"/>
              </a:rPr>
              <a:t>a</a:t>
            </a:r>
            <a:r>
              <a:rPr sz="1600" b="1" spc="-10" dirty="0">
                <a:latin typeface="Calibri"/>
                <a:cs typeface="Calibri"/>
              </a:rPr>
              <a:t>y</a:t>
            </a:r>
            <a:r>
              <a:rPr sz="1600" b="1" spc="10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18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2018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363723" y="3305555"/>
            <a:ext cx="4389119" cy="12405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6248483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050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Ju</a:t>
            </a:r>
            <a:r>
              <a:rPr spc="-70" dirty="0"/>
              <a:t>s</a:t>
            </a:r>
            <a:r>
              <a:rPr spc="-15" dirty="0"/>
              <a:t>t</a:t>
            </a:r>
            <a:r>
              <a:rPr spc="10" dirty="0"/>
              <a:t> </a:t>
            </a:r>
            <a:r>
              <a:rPr spc="-35" dirty="0"/>
              <a:t>w</a:t>
            </a:r>
            <a:r>
              <a:rPr spc="-20" dirty="0"/>
              <a:t>h</a:t>
            </a:r>
            <a:r>
              <a:rPr spc="-65" dirty="0"/>
              <a:t>a</a:t>
            </a:r>
            <a:r>
              <a:rPr spc="-15" dirty="0"/>
              <a:t>t</a:t>
            </a:r>
            <a:r>
              <a:rPr dirty="0"/>
              <a:t> </a:t>
            </a:r>
            <a:r>
              <a:rPr spc="-65" dirty="0"/>
              <a:t>y</a:t>
            </a:r>
            <a:r>
              <a:rPr spc="-25" dirty="0"/>
              <a:t>ou</a:t>
            </a:r>
            <a:r>
              <a:rPr spc="10" dirty="0"/>
              <a:t> </a:t>
            </a:r>
            <a:r>
              <a:rPr spc="-25" dirty="0"/>
              <a:t>need</a:t>
            </a:r>
            <a:r>
              <a:rPr dirty="0"/>
              <a:t> </a:t>
            </a:r>
            <a:r>
              <a:rPr spc="-15" dirty="0"/>
              <a:t>.</a:t>
            </a:r>
            <a:r>
              <a:rPr spc="-20" dirty="0"/>
              <a:t> </a:t>
            </a:r>
            <a:r>
              <a:rPr spc="-15" dirty="0"/>
              <a:t>.</a:t>
            </a:r>
            <a:r>
              <a:rPr spc="-5" dirty="0"/>
              <a:t> </a:t>
            </a:r>
            <a:r>
              <a:rPr spc="-15" dirty="0"/>
              <a:t>.</a:t>
            </a:r>
            <a:r>
              <a:rPr spc="-20" dirty="0"/>
              <a:t> a</a:t>
            </a:r>
            <a:r>
              <a:rPr dirty="0"/>
              <a:t> </a:t>
            </a:r>
            <a:r>
              <a:rPr spc="-30" dirty="0"/>
              <a:t>co</a:t>
            </a:r>
            <a:r>
              <a:rPr spc="-20" dirty="0"/>
              <a:t>nsu</a:t>
            </a:r>
            <a:r>
              <a:rPr spc="-10" dirty="0"/>
              <a:t>l</a:t>
            </a:r>
            <a:r>
              <a:rPr spc="-60" dirty="0"/>
              <a:t>t</a:t>
            </a:r>
            <a:r>
              <a:rPr spc="-25" dirty="0"/>
              <a:t>a</a:t>
            </a:r>
            <a:r>
              <a:rPr spc="-60" dirty="0"/>
              <a:t>n</a:t>
            </a:r>
            <a:r>
              <a:rPr spc="-15" dirty="0"/>
              <a:t>t</a:t>
            </a:r>
          </a:p>
        </p:txBody>
      </p:sp>
      <p:sp>
        <p:nvSpPr>
          <p:cNvPr id="3" name="object 3"/>
          <p:cNvSpPr/>
          <p:nvPr/>
        </p:nvSpPr>
        <p:spPr>
          <a:xfrm>
            <a:off x="762000" y="2279916"/>
            <a:ext cx="7619987" cy="23347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1192491783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050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0" dirty="0"/>
              <a:t>Bi</a:t>
            </a:r>
            <a:r>
              <a:rPr spc="15" dirty="0"/>
              <a:t>g</a:t>
            </a:r>
            <a:r>
              <a:rPr spc="-20" dirty="0"/>
              <a:t>gins</a:t>
            </a:r>
            <a:r>
              <a:rPr spc="5" dirty="0"/>
              <a:t> </a:t>
            </a:r>
            <a:r>
              <a:rPr spc="-20" dirty="0"/>
              <a:t>L</a:t>
            </a:r>
            <a:r>
              <a:rPr spc="-25" dirty="0"/>
              <a:t>a</a:t>
            </a:r>
            <a:r>
              <a:rPr spc="-5" dirty="0"/>
              <a:t>c</a:t>
            </a:r>
            <a:r>
              <a:rPr spc="-20" dirty="0"/>
              <a:t>y</a:t>
            </a:r>
            <a:r>
              <a:rPr spc="10" dirty="0"/>
              <a:t> </a:t>
            </a:r>
            <a:r>
              <a:rPr spc="-25" dirty="0"/>
              <a:t>Sha</a:t>
            </a:r>
            <a:r>
              <a:rPr spc="-20" dirty="0"/>
              <a:t>pi</a:t>
            </a:r>
            <a:r>
              <a:rPr spc="-55" dirty="0"/>
              <a:t>r</a:t>
            </a:r>
            <a:r>
              <a:rPr spc="-25" dirty="0"/>
              <a:t>o</a:t>
            </a:r>
            <a:r>
              <a:rPr spc="15" dirty="0"/>
              <a:t> </a:t>
            </a:r>
            <a:r>
              <a:rPr spc="-30" dirty="0"/>
              <a:t>&amp;</a:t>
            </a:r>
            <a:r>
              <a:rPr dirty="0"/>
              <a:t> </a:t>
            </a:r>
            <a:r>
              <a:rPr spc="-30" dirty="0"/>
              <a:t>C</a:t>
            </a:r>
            <a:r>
              <a:rPr spc="-25" dirty="0"/>
              <a:t>o</a:t>
            </a:r>
          </a:p>
        </p:txBody>
      </p:sp>
      <p:sp>
        <p:nvSpPr>
          <p:cNvPr id="3" name="object 3"/>
          <p:cNvSpPr/>
          <p:nvPr/>
        </p:nvSpPr>
        <p:spPr>
          <a:xfrm>
            <a:off x="2133600" y="1303019"/>
            <a:ext cx="6282118" cy="464593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52400" y="2453639"/>
            <a:ext cx="2950463" cy="414527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3300807155"/>
      </p:ext>
    </p:extLst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224478" y="4322827"/>
            <a:ext cx="3695699" cy="2081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-339440" y="-137451"/>
            <a:ext cx="5181600" cy="909864"/>
          </a:xfrm>
          <a:prstGeom prst="rect">
            <a:avLst/>
          </a:prstGeom>
        </p:spPr>
        <p:txBody>
          <a:bodyPr vert="horz" wrap="square" lIns="0" tIns="23050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35" dirty="0"/>
              <a:t>O</a:t>
            </a:r>
            <a:r>
              <a:rPr spc="-25" dirty="0"/>
              <a:t>u</a:t>
            </a:r>
            <a:r>
              <a:rPr dirty="0"/>
              <a:t>r </a:t>
            </a:r>
            <a:r>
              <a:rPr spc="-25" dirty="0"/>
              <a:t>p</a:t>
            </a:r>
            <a:r>
              <a:rPr dirty="0"/>
              <a:t>e</a:t>
            </a:r>
            <a:r>
              <a:rPr spc="-55" dirty="0"/>
              <a:t>r</a:t>
            </a:r>
            <a:r>
              <a:rPr spc="-20" dirty="0"/>
              <a:t>spe</a:t>
            </a:r>
            <a:r>
              <a:rPr spc="-30" dirty="0"/>
              <a:t>ct</a:t>
            </a:r>
            <a:r>
              <a:rPr spc="-10" dirty="0"/>
              <a:t>i</a:t>
            </a:r>
            <a:r>
              <a:rPr spc="-55" dirty="0"/>
              <a:t>v</a:t>
            </a:r>
            <a:r>
              <a:rPr spc="-25" dirty="0"/>
              <a:t>e</a:t>
            </a:r>
          </a:p>
        </p:txBody>
      </p:sp>
      <p:sp>
        <p:nvSpPr>
          <p:cNvPr id="4" name="object 4"/>
          <p:cNvSpPr/>
          <p:nvPr/>
        </p:nvSpPr>
        <p:spPr>
          <a:xfrm>
            <a:off x="433579" y="1024891"/>
            <a:ext cx="2676143" cy="206654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95301" y="10668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552700" y="0"/>
                </a:moveTo>
                <a:lnTo>
                  <a:pt x="323850" y="0"/>
                </a:lnTo>
                <a:lnTo>
                  <a:pt x="297289" y="1073"/>
                </a:lnTo>
                <a:lnTo>
                  <a:pt x="246026" y="9412"/>
                </a:lnTo>
                <a:lnTo>
                  <a:pt x="197794" y="25450"/>
                </a:lnTo>
                <a:lnTo>
                  <a:pt x="153261" y="48520"/>
                </a:lnTo>
                <a:lnTo>
                  <a:pt x="113093" y="77957"/>
                </a:lnTo>
                <a:lnTo>
                  <a:pt x="77957" y="113093"/>
                </a:lnTo>
                <a:lnTo>
                  <a:pt x="48520" y="153261"/>
                </a:lnTo>
                <a:lnTo>
                  <a:pt x="25450" y="197794"/>
                </a:lnTo>
                <a:lnTo>
                  <a:pt x="9412" y="246026"/>
                </a:lnTo>
                <a:lnTo>
                  <a:pt x="1073" y="297289"/>
                </a:lnTo>
                <a:lnTo>
                  <a:pt x="0" y="323850"/>
                </a:lnTo>
                <a:lnTo>
                  <a:pt x="0" y="1943100"/>
                </a:lnTo>
                <a:lnTo>
                  <a:pt x="2552700" y="1943100"/>
                </a:lnTo>
                <a:lnTo>
                  <a:pt x="2552700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5301" y="10668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0" y="1943100"/>
                </a:moveTo>
                <a:lnTo>
                  <a:pt x="0" y="323850"/>
                </a:lnTo>
                <a:lnTo>
                  <a:pt x="1073" y="297289"/>
                </a:lnTo>
                <a:lnTo>
                  <a:pt x="9412" y="246026"/>
                </a:lnTo>
                <a:lnTo>
                  <a:pt x="25450" y="197794"/>
                </a:lnTo>
                <a:lnTo>
                  <a:pt x="48520" y="153261"/>
                </a:lnTo>
                <a:lnTo>
                  <a:pt x="77957" y="113093"/>
                </a:lnTo>
                <a:lnTo>
                  <a:pt x="113093" y="77957"/>
                </a:lnTo>
                <a:lnTo>
                  <a:pt x="153261" y="48520"/>
                </a:lnTo>
                <a:lnTo>
                  <a:pt x="197794" y="25450"/>
                </a:lnTo>
                <a:lnTo>
                  <a:pt x="246026" y="9412"/>
                </a:lnTo>
                <a:lnTo>
                  <a:pt x="297289" y="1073"/>
                </a:lnTo>
                <a:lnTo>
                  <a:pt x="323850" y="0"/>
                </a:lnTo>
                <a:lnTo>
                  <a:pt x="2552700" y="0"/>
                </a:lnTo>
                <a:lnTo>
                  <a:pt x="2552700" y="1943100"/>
                </a:lnTo>
                <a:lnTo>
                  <a:pt x="0" y="1943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846106" y="1675448"/>
            <a:ext cx="184912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ss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7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-40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1800" b="1" dirty="0">
                <a:solidFill>
                  <a:srgbClr val="FF0000"/>
                </a:solidFill>
                <a:latin typeface="Calibri"/>
                <a:cs typeface="Calibri"/>
              </a:rPr>
              <a:t>c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ion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8" name="object 8"/>
          <p:cNvSpPr/>
          <p:nvPr/>
        </p:nvSpPr>
        <p:spPr>
          <a:xfrm>
            <a:off x="2986278" y="1024891"/>
            <a:ext cx="2676143" cy="2066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048000" y="10668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228850" y="0"/>
                </a:moveTo>
                <a:lnTo>
                  <a:pt x="0" y="0"/>
                </a:lnTo>
                <a:lnTo>
                  <a:pt x="0" y="1943100"/>
                </a:lnTo>
                <a:lnTo>
                  <a:pt x="2552700" y="1943100"/>
                </a:lnTo>
                <a:lnTo>
                  <a:pt x="2552700" y="323850"/>
                </a:lnTo>
                <a:lnTo>
                  <a:pt x="2548461" y="271320"/>
                </a:lnTo>
                <a:lnTo>
                  <a:pt x="2536189" y="221489"/>
                </a:lnTo>
                <a:lnTo>
                  <a:pt x="2516551" y="175023"/>
                </a:lnTo>
                <a:lnTo>
                  <a:pt x="2490214" y="132589"/>
                </a:lnTo>
                <a:lnTo>
                  <a:pt x="2457845" y="94854"/>
                </a:lnTo>
                <a:lnTo>
                  <a:pt x="2420110" y="62485"/>
                </a:lnTo>
                <a:lnTo>
                  <a:pt x="2377676" y="36148"/>
                </a:lnTo>
                <a:lnTo>
                  <a:pt x="2331210" y="16510"/>
                </a:lnTo>
                <a:lnTo>
                  <a:pt x="2281379" y="4238"/>
                </a:lnTo>
                <a:lnTo>
                  <a:pt x="2228850" y="0"/>
                </a:lnTo>
                <a:close/>
              </a:path>
            </a:pathLst>
          </a:custGeom>
          <a:solidFill>
            <a:srgbClr val="47D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048000" y="10668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0" y="0"/>
                </a:moveTo>
                <a:lnTo>
                  <a:pt x="2228850" y="0"/>
                </a:lnTo>
                <a:lnTo>
                  <a:pt x="2255410" y="1073"/>
                </a:lnTo>
                <a:lnTo>
                  <a:pt x="2306673" y="9412"/>
                </a:lnTo>
                <a:lnTo>
                  <a:pt x="2354905" y="25450"/>
                </a:lnTo>
                <a:lnTo>
                  <a:pt x="2399438" y="48520"/>
                </a:lnTo>
                <a:lnTo>
                  <a:pt x="2439606" y="77957"/>
                </a:lnTo>
                <a:lnTo>
                  <a:pt x="2474742" y="113093"/>
                </a:lnTo>
                <a:lnTo>
                  <a:pt x="2504179" y="153261"/>
                </a:lnTo>
                <a:lnTo>
                  <a:pt x="2527249" y="197794"/>
                </a:lnTo>
                <a:lnTo>
                  <a:pt x="2543287" y="246026"/>
                </a:lnTo>
                <a:lnTo>
                  <a:pt x="2551626" y="297289"/>
                </a:lnTo>
                <a:lnTo>
                  <a:pt x="2552700" y="323850"/>
                </a:lnTo>
                <a:lnTo>
                  <a:pt x="2552700" y="1943100"/>
                </a:lnTo>
                <a:lnTo>
                  <a:pt x="0" y="1943100"/>
                </a:lnTo>
                <a:lnTo>
                  <a:pt x="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3407950" y="1675448"/>
            <a:ext cx="183070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B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u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si</a:t>
            </a:r>
            <a:r>
              <a:rPr sz="1800" b="1" spc="-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ss</a:t>
            </a:r>
            <a:r>
              <a:rPr sz="1800" b="1" spc="-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1800" b="1" spc="-45" dirty="0">
                <a:solidFill>
                  <a:srgbClr val="FF0000"/>
                </a:solidFill>
                <a:latin typeface="Calibri"/>
                <a:cs typeface="Calibri"/>
              </a:rPr>
              <a:t>R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spc="-3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5" dirty="0">
                <a:solidFill>
                  <a:srgbClr val="FF0000"/>
                </a:solidFill>
                <a:latin typeface="Calibri"/>
                <a:cs typeface="Calibri"/>
              </a:rPr>
              <a:t>e</a:t>
            </a:r>
            <a:r>
              <a:rPr sz="1800" b="1" spc="-20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r>
              <a:rPr sz="1800" b="1" spc="-15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1800" b="1" spc="-10" dirty="0">
                <a:solidFill>
                  <a:srgbClr val="FF0000"/>
                </a:solidFill>
                <a:latin typeface="Calibri"/>
                <a:cs typeface="Calibri"/>
              </a:rPr>
              <a:t>ion</a:t>
            </a:r>
            <a:endParaRPr sz="1800" dirty="0">
              <a:latin typeface="Calibri"/>
              <a:cs typeface="Calibri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433578" y="2967991"/>
            <a:ext cx="2676143" cy="206654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95301" y="30099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552700" y="0"/>
                </a:moveTo>
                <a:lnTo>
                  <a:pt x="0" y="0"/>
                </a:lnTo>
                <a:lnTo>
                  <a:pt x="0" y="1619250"/>
                </a:lnTo>
                <a:lnTo>
                  <a:pt x="4238" y="1671779"/>
                </a:lnTo>
                <a:lnTo>
                  <a:pt x="16510" y="1721610"/>
                </a:lnTo>
                <a:lnTo>
                  <a:pt x="36148" y="1768076"/>
                </a:lnTo>
                <a:lnTo>
                  <a:pt x="62485" y="1810510"/>
                </a:lnTo>
                <a:lnTo>
                  <a:pt x="94854" y="1848245"/>
                </a:lnTo>
                <a:lnTo>
                  <a:pt x="132589" y="1880614"/>
                </a:lnTo>
                <a:lnTo>
                  <a:pt x="175023" y="1906951"/>
                </a:lnTo>
                <a:lnTo>
                  <a:pt x="221489" y="1926589"/>
                </a:lnTo>
                <a:lnTo>
                  <a:pt x="271320" y="1938861"/>
                </a:lnTo>
                <a:lnTo>
                  <a:pt x="323850" y="1943100"/>
                </a:lnTo>
                <a:lnTo>
                  <a:pt x="2552700" y="1943100"/>
                </a:lnTo>
                <a:lnTo>
                  <a:pt x="2552700" y="0"/>
                </a:lnTo>
                <a:close/>
              </a:path>
            </a:pathLst>
          </a:custGeom>
          <a:solidFill>
            <a:srgbClr val="ACE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95301" y="30099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552700" y="1943100"/>
                </a:moveTo>
                <a:lnTo>
                  <a:pt x="323850" y="1943100"/>
                </a:lnTo>
                <a:lnTo>
                  <a:pt x="297289" y="1942026"/>
                </a:lnTo>
                <a:lnTo>
                  <a:pt x="246026" y="1933687"/>
                </a:lnTo>
                <a:lnTo>
                  <a:pt x="197794" y="1917649"/>
                </a:lnTo>
                <a:lnTo>
                  <a:pt x="153261" y="1894579"/>
                </a:lnTo>
                <a:lnTo>
                  <a:pt x="113093" y="1865142"/>
                </a:lnTo>
                <a:lnTo>
                  <a:pt x="77957" y="1830006"/>
                </a:lnTo>
                <a:lnTo>
                  <a:pt x="48520" y="1789838"/>
                </a:lnTo>
                <a:lnTo>
                  <a:pt x="25450" y="1745305"/>
                </a:lnTo>
                <a:lnTo>
                  <a:pt x="9412" y="1697073"/>
                </a:lnTo>
                <a:lnTo>
                  <a:pt x="1073" y="1645810"/>
                </a:lnTo>
                <a:lnTo>
                  <a:pt x="0" y="1619250"/>
                </a:lnTo>
                <a:lnTo>
                  <a:pt x="0" y="0"/>
                </a:lnTo>
                <a:lnTo>
                  <a:pt x="2552700" y="0"/>
                </a:lnTo>
                <a:lnTo>
                  <a:pt x="2552700" y="194310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948214" y="4104323"/>
            <a:ext cx="164528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E</a:t>
            </a:r>
            <a:r>
              <a:rPr sz="1800" spc="-10" dirty="0">
                <a:latin typeface="Calibri"/>
                <a:cs typeface="Calibri"/>
              </a:rPr>
              <a:t>n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50" dirty="0">
                <a:latin typeface="Calibri"/>
                <a:cs typeface="Calibri"/>
              </a:rPr>
              <a:t>r</a:t>
            </a:r>
            <a:r>
              <a:rPr sz="1800" dirty="0">
                <a:latin typeface="Calibri"/>
                <a:cs typeface="Calibri"/>
              </a:rPr>
              <a:t>sh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p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/>
          <p:nvPr/>
        </p:nvSpPr>
        <p:spPr>
          <a:xfrm>
            <a:off x="2986278" y="2967991"/>
            <a:ext cx="2676143" cy="2066543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3048000" y="30099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552700" y="0"/>
                </a:moveTo>
                <a:lnTo>
                  <a:pt x="0" y="0"/>
                </a:lnTo>
                <a:lnTo>
                  <a:pt x="0" y="1943100"/>
                </a:lnTo>
                <a:lnTo>
                  <a:pt x="2228850" y="1943100"/>
                </a:lnTo>
                <a:lnTo>
                  <a:pt x="2255410" y="1942026"/>
                </a:lnTo>
                <a:lnTo>
                  <a:pt x="2306673" y="1933687"/>
                </a:lnTo>
                <a:lnTo>
                  <a:pt x="2354905" y="1917649"/>
                </a:lnTo>
                <a:lnTo>
                  <a:pt x="2399438" y="1894579"/>
                </a:lnTo>
                <a:lnTo>
                  <a:pt x="2439606" y="1865142"/>
                </a:lnTo>
                <a:lnTo>
                  <a:pt x="2474742" y="1830006"/>
                </a:lnTo>
                <a:lnTo>
                  <a:pt x="2504179" y="1789838"/>
                </a:lnTo>
                <a:lnTo>
                  <a:pt x="2527249" y="1745305"/>
                </a:lnTo>
                <a:lnTo>
                  <a:pt x="2543287" y="1697073"/>
                </a:lnTo>
                <a:lnTo>
                  <a:pt x="2551626" y="1645810"/>
                </a:lnTo>
                <a:lnTo>
                  <a:pt x="2552700" y="1619250"/>
                </a:lnTo>
                <a:lnTo>
                  <a:pt x="255270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3048000" y="3009900"/>
            <a:ext cx="2552700" cy="1943100"/>
          </a:xfrm>
          <a:custGeom>
            <a:avLst/>
            <a:gdLst/>
            <a:ahLst/>
            <a:cxnLst/>
            <a:rect l="l" t="t" r="r" b="b"/>
            <a:pathLst>
              <a:path w="2552700" h="1943100">
                <a:moveTo>
                  <a:pt x="2552700" y="0"/>
                </a:moveTo>
                <a:lnTo>
                  <a:pt x="2552700" y="1619250"/>
                </a:lnTo>
                <a:lnTo>
                  <a:pt x="2551626" y="1645810"/>
                </a:lnTo>
                <a:lnTo>
                  <a:pt x="2543287" y="1697073"/>
                </a:lnTo>
                <a:lnTo>
                  <a:pt x="2527249" y="1745305"/>
                </a:lnTo>
                <a:lnTo>
                  <a:pt x="2504179" y="1789838"/>
                </a:lnTo>
                <a:lnTo>
                  <a:pt x="2474742" y="1830006"/>
                </a:lnTo>
                <a:lnTo>
                  <a:pt x="2439606" y="1865142"/>
                </a:lnTo>
                <a:lnTo>
                  <a:pt x="2399438" y="1894579"/>
                </a:lnTo>
                <a:lnTo>
                  <a:pt x="2354905" y="1917649"/>
                </a:lnTo>
                <a:lnTo>
                  <a:pt x="2306673" y="1933687"/>
                </a:lnTo>
                <a:lnTo>
                  <a:pt x="2255410" y="1942026"/>
                </a:lnTo>
                <a:lnTo>
                  <a:pt x="2228850" y="1943100"/>
                </a:lnTo>
                <a:lnTo>
                  <a:pt x="0" y="1943100"/>
                </a:lnTo>
                <a:lnTo>
                  <a:pt x="0" y="0"/>
                </a:lnTo>
                <a:lnTo>
                  <a:pt x="2552700" y="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3683762" y="3978719"/>
            <a:ext cx="1278890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86360">
              <a:lnSpc>
                <a:spcPts val="1970"/>
              </a:lnSpc>
            </a:pPr>
            <a:r>
              <a:rPr sz="180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mmun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spc="-15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y</a:t>
            </a:r>
            <a:r>
              <a:rPr sz="1800" spc="-5" dirty="0">
                <a:latin typeface="Calibri"/>
                <a:cs typeface="Calibri"/>
              </a:rPr>
              <a:t> D</a:t>
            </a:r>
            <a:r>
              <a:rPr sz="1800" spc="-20" dirty="0">
                <a:latin typeface="Calibri"/>
                <a:cs typeface="Calibri"/>
              </a:rPr>
              <a:t>ev</a:t>
            </a:r>
            <a:r>
              <a:rPr sz="1800" spc="-10" dirty="0">
                <a:latin typeface="Calibri"/>
                <a:cs typeface="Calibri"/>
              </a:rPr>
              <a:t>el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5" dirty="0">
                <a:latin typeface="Calibri"/>
                <a:cs typeface="Calibri"/>
              </a:rPr>
              <a:t>me</a:t>
            </a:r>
            <a:r>
              <a:rPr sz="1800" spc="-10" dirty="0">
                <a:latin typeface="Calibri"/>
                <a:cs typeface="Calibri"/>
              </a:rPr>
              <a:t>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0" name="object 20"/>
          <p:cNvSpPr/>
          <p:nvPr/>
        </p:nvSpPr>
        <p:spPr>
          <a:xfrm>
            <a:off x="2221231" y="2481834"/>
            <a:ext cx="1655063" cy="109575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3752177" y="2638806"/>
            <a:ext cx="104304" cy="822959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2237994" y="2638806"/>
            <a:ext cx="107378" cy="822959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2282954" y="2523747"/>
            <a:ext cx="1531620" cy="972819"/>
          </a:xfrm>
          <a:custGeom>
            <a:avLst/>
            <a:gdLst/>
            <a:ahLst/>
            <a:cxnLst/>
            <a:rect l="l" t="t" r="r" b="b"/>
            <a:pathLst>
              <a:path w="1531620" h="972820">
                <a:moveTo>
                  <a:pt x="1369566" y="0"/>
                </a:moveTo>
                <a:lnTo>
                  <a:pt x="161375" y="1"/>
                </a:lnTo>
                <a:lnTo>
                  <a:pt x="118454" y="5931"/>
                </a:lnTo>
                <a:lnTo>
                  <a:pt x="79898" y="22337"/>
                </a:lnTo>
                <a:lnTo>
                  <a:pt x="47242" y="47686"/>
                </a:lnTo>
                <a:lnTo>
                  <a:pt x="22017" y="80443"/>
                </a:lnTo>
                <a:lnTo>
                  <a:pt x="5758" y="119076"/>
                </a:lnTo>
                <a:lnTo>
                  <a:pt x="28" y="161377"/>
                </a:lnTo>
                <a:lnTo>
                  <a:pt x="0" y="810934"/>
                </a:lnTo>
                <a:lnTo>
                  <a:pt x="718" y="825632"/>
                </a:lnTo>
                <a:lnTo>
                  <a:pt x="10310" y="867268"/>
                </a:lnTo>
                <a:lnTo>
                  <a:pt x="29868" y="904028"/>
                </a:lnTo>
                <a:lnTo>
                  <a:pt x="57856" y="934377"/>
                </a:lnTo>
                <a:lnTo>
                  <a:pt x="92742" y="956784"/>
                </a:lnTo>
                <a:lnTo>
                  <a:pt x="132993" y="969713"/>
                </a:lnTo>
                <a:lnTo>
                  <a:pt x="162050" y="972311"/>
                </a:lnTo>
                <a:lnTo>
                  <a:pt x="1370241" y="972310"/>
                </a:lnTo>
                <a:lnTo>
                  <a:pt x="1413162" y="966380"/>
                </a:lnTo>
                <a:lnTo>
                  <a:pt x="1451718" y="949974"/>
                </a:lnTo>
                <a:lnTo>
                  <a:pt x="1484374" y="924625"/>
                </a:lnTo>
                <a:lnTo>
                  <a:pt x="1509599" y="891868"/>
                </a:lnTo>
                <a:lnTo>
                  <a:pt x="1525858" y="853235"/>
                </a:lnTo>
                <a:lnTo>
                  <a:pt x="1531588" y="810934"/>
                </a:lnTo>
                <a:lnTo>
                  <a:pt x="1531617" y="161377"/>
                </a:lnTo>
                <a:lnTo>
                  <a:pt x="1530898" y="146679"/>
                </a:lnTo>
                <a:lnTo>
                  <a:pt x="1521306" y="105043"/>
                </a:lnTo>
                <a:lnTo>
                  <a:pt x="1501749" y="68283"/>
                </a:lnTo>
                <a:lnTo>
                  <a:pt x="1473761" y="37934"/>
                </a:lnTo>
                <a:lnTo>
                  <a:pt x="1438874" y="15527"/>
                </a:lnTo>
                <a:lnTo>
                  <a:pt x="1398623" y="2598"/>
                </a:lnTo>
                <a:lnTo>
                  <a:pt x="1369566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2282953" y="2523747"/>
            <a:ext cx="1531620" cy="972819"/>
          </a:xfrm>
          <a:custGeom>
            <a:avLst/>
            <a:gdLst/>
            <a:ahLst/>
            <a:cxnLst/>
            <a:rect l="l" t="t" r="r" b="b"/>
            <a:pathLst>
              <a:path w="1531620" h="972820">
                <a:moveTo>
                  <a:pt x="0" y="162051"/>
                </a:moveTo>
                <a:lnTo>
                  <a:pt x="5760" y="119076"/>
                </a:lnTo>
                <a:lnTo>
                  <a:pt x="22019" y="80443"/>
                </a:lnTo>
                <a:lnTo>
                  <a:pt x="47243" y="47686"/>
                </a:lnTo>
                <a:lnTo>
                  <a:pt x="79900" y="22337"/>
                </a:lnTo>
                <a:lnTo>
                  <a:pt x="118455" y="5931"/>
                </a:lnTo>
                <a:lnTo>
                  <a:pt x="161377" y="1"/>
                </a:lnTo>
                <a:lnTo>
                  <a:pt x="1369568" y="0"/>
                </a:lnTo>
                <a:lnTo>
                  <a:pt x="1384281" y="658"/>
                </a:lnTo>
                <a:lnTo>
                  <a:pt x="1425979" y="10089"/>
                </a:lnTo>
                <a:lnTo>
                  <a:pt x="1462824" y="29507"/>
                </a:lnTo>
                <a:lnTo>
                  <a:pt x="1493282" y="57379"/>
                </a:lnTo>
                <a:lnTo>
                  <a:pt x="1515820" y="92172"/>
                </a:lnTo>
                <a:lnTo>
                  <a:pt x="1528904" y="132353"/>
                </a:lnTo>
                <a:lnTo>
                  <a:pt x="1531620" y="810259"/>
                </a:lnTo>
                <a:lnTo>
                  <a:pt x="1530961" y="824973"/>
                </a:lnTo>
                <a:lnTo>
                  <a:pt x="1521530" y="866671"/>
                </a:lnTo>
                <a:lnTo>
                  <a:pt x="1502112" y="903516"/>
                </a:lnTo>
                <a:lnTo>
                  <a:pt x="1474240" y="933974"/>
                </a:lnTo>
                <a:lnTo>
                  <a:pt x="1439447" y="956512"/>
                </a:lnTo>
                <a:lnTo>
                  <a:pt x="1399266" y="969596"/>
                </a:lnTo>
                <a:lnTo>
                  <a:pt x="162052" y="972311"/>
                </a:lnTo>
                <a:lnTo>
                  <a:pt x="147338" y="971653"/>
                </a:lnTo>
                <a:lnTo>
                  <a:pt x="105640" y="962222"/>
                </a:lnTo>
                <a:lnTo>
                  <a:pt x="68795" y="942804"/>
                </a:lnTo>
                <a:lnTo>
                  <a:pt x="38337" y="914932"/>
                </a:lnTo>
                <a:lnTo>
                  <a:pt x="15799" y="880139"/>
                </a:lnTo>
                <a:lnTo>
                  <a:pt x="2715" y="839958"/>
                </a:lnTo>
                <a:lnTo>
                  <a:pt x="0" y="162051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2407527" y="2764283"/>
            <a:ext cx="1278890" cy="50419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9705">
              <a:lnSpc>
                <a:spcPts val="1970"/>
              </a:lnSpc>
            </a:pPr>
            <a:r>
              <a:rPr sz="1800" spc="-30" dirty="0">
                <a:latin typeface="Calibri"/>
                <a:cs typeface="Calibri"/>
              </a:rPr>
              <a:t>Ec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spc="-15" dirty="0">
                <a:latin typeface="Calibri"/>
                <a:cs typeface="Calibri"/>
              </a:rPr>
              <a:t>m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spc="-10" dirty="0">
                <a:latin typeface="Calibri"/>
                <a:cs typeface="Calibri"/>
              </a:rPr>
              <a:t>c</a:t>
            </a:r>
            <a:r>
              <a:rPr sz="1800" spc="-5" dirty="0">
                <a:latin typeface="Calibri"/>
                <a:cs typeface="Calibri"/>
              </a:rPr>
              <a:t> D</a:t>
            </a:r>
            <a:r>
              <a:rPr sz="1800" spc="-20" dirty="0">
                <a:latin typeface="Calibri"/>
                <a:cs typeface="Calibri"/>
              </a:rPr>
              <a:t>ev</a:t>
            </a:r>
            <a:r>
              <a:rPr sz="1800" spc="-10" dirty="0">
                <a:latin typeface="Calibri"/>
                <a:cs typeface="Calibri"/>
              </a:rPr>
              <a:t>el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p</a:t>
            </a:r>
            <a:r>
              <a:rPr sz="1800" spc="-15" dirty="0">
                <a:latin typeface="Calibri"/>
                <a:cs typeface="Calibri"/>
              </a:rPr>
              <a:t>me</a:t>
            </a:r>
            <a:r>
              <a:rPr sz="1800" spc="-10" dirty="0">
                <a:latin typeface="Calibri"/>
                <a:cs typeface="Calibri"/>
              </a:rPr>
              <a:t>nt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26" name="object 26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3</a:t>
            </a:r>
          </a:p>
        </p:txBody>
      </p:sp>
    </p:spTree>
    <p:extLst>
      <p:ext uri="{BB962C8B-B14F-4D97-AF65-F5344CB8AC3E}">
        <p14:creationId xmlns:p14="http://schemas.microsoft.com/office/powerpoint/2010/main" val="21815583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91084" y="3962400"/>
            <a:ext cx="3442715" cy="193395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40653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-25" dirty="0"/>
              <a:t>N</a:t>
            </a:r>
            <a:r>
              <a:rPr sz="3600" spc="-40" dirty="0"/>
              <a:t>o</a:t>
            </a:r>
            <a:r>
              <a:rPr sz="3600" dirty="0"/>
              <a:t>w</a:t>
            </a:r>
            <a:r>
              <a:rPr sz="3600" spc="5" dirty="0"/>
              <a:t> </a:t>
            </a:r>
            <a:r>
              <a:rPr sz="3600" spc="-5" dirty="0"/>
              <a:t>mo</a:t>
            </a:r>
            <a:r>
              <a:rPr sz="3600" spc="-35" dirty="0"/>
              <a:t>r</a:t>
            </a:r>
            <a:r>
              <a:rPr sz="3600" dirty="0"/>
              <a:t>e</a:t>
            </a:r>
            <a:r>
              <a:rPr sz="3600" spc="-15" dirty="0"/>
              <a:t> </a:t>
            </a:r>
            <a:r>
              <a:rPr sz="3600" spc="-20" dirty="0"/>
              <a:t>th</a:t>
            </a:r>
            <a:r>
              <a:rPr sz="3600" spc="-25" dirty="0"/>
              <a:t>a</a:t>
            </a:r>
            <a:r>
              <a:rPr sz="3600" spc="-20" dirty="0"/>
              <a:t>n</a:t>
            </a:r>
            <a:r>
              <a:rPr sz="3600" spc="10" dirty="0"/>
              <a:t> </a:t>
            </a:r>
            <a:r>
              <a:rPr sz="3600" spc="-15" dirty="0"/>
              <a:t>e</a:t>
            </a:r>
            <a:r>
              <a:rPr sz="3600" spc="-40" dirty="0"/>
              <a:t>v</a:t>
            </a:r>
            <a:r>
              <a:rPr sz="3600" spc="-5" dirty="0"/>
              <a:t>e</a:t>
            </a:r>
            <a:r>
              <a:rPr sz="3600" spc="-260" dirty="0"/>
              <a:t>r</a:t>
            </a:r>
            <a:r>
              <a:rPr sz="3600" spc="-10" dirty="0"/>
              <a:t>,</a:t>
            </a:r>
            <a:r>
              <a:rPr sz="3600" spc="-15" dirty="0"/>
              <a:t> si</a:t>
            </a:r>
            <a:r>
              <a:rPr sz="3600" spc="-65" dirty="0"/>
              <a:t>t</a:t>
            </a:r>
            <a:r>
              <a:rPr sz="3600" dirty="0"/>
              <a:t>e </a:t>
            </a:r>
            <a:r>
              <a:rPr sz="3600" spc="-15" dirty="0"/>
              <a:t>s</a:t>
            </a:r>
            <a:r>
              <a:rPr sz="3600" spc="-5" dirty="0"/>
              <a:t>e</a:t>
            </a:r>
            <a:r>
              <a:rPr sz="3600" dirty="0"/>
              <a:t>l</a:t>
            </a:r>
            <a:r>
              <a:rPr sz="3600" spc="-5" dirty="0"/>
              <a:t>e</a:t>
            </a:r>
            <a:r>
              <a:rPr sz="3600" spc="5" dirty="0"/>
              <a:t>c</a:t>
            </a:r>
            <a:r>
              <a:rPr sz="3600" spc="-15" dirty="0"/>
              <a:t>ti</a:t>
            </a:r>
            <a:r>
              <a:rPr sz="3600" spc="-25" dirty="0"/>
              <a:t>o</a:t>
            </a:r>
            <a:r>
              <a:rPr sz="3600" spc="-20" dirty="0"/>
              <a:t>n</a:t>
            </a:r>
            <a:r>
              <a:rPr sz="3600" spc="5" dirty="0"/>
              <a:t> </a:t>
            </a:r>
            <a:r>
              <a:rPr sz="3600" spc="-5" dirty="0"/>
              <a:t>i</a:t>
            </a:r>
            <a:r>
              <a:rPr sz="3600" spc="-15" dirty="0"/>
              <a:t>s</a:t>
            </a:r>
            <a:r>
              <a:rPr sz="3600" spc="5" dirty="0"/>
              <a:t> </a:t>
            </a:r>
            <a:r>
              <a:rPr sz="3600" spc="-20" dirty="0"/>
              <a:t>a</a:t>
            </a:r>
            <a:r>
              <a:rPr sz="3600" spc="-10" dirty="0"/>
              <a:t> </a:t>
            </a:r>
            <a:r>
              <a:rPr sz="3600" dirty="0"/>
              <a:t>p</a:t>
            </a:r>
            <a:r>
              <a:rPr sz="3600" spc="-45" dirty="0"/>
              <a:t>r</a:t>
            </a:r>
            <a:r>
              <a:rPr sz="3600" spc="-25" dirty="0"/>
              <a:t>o</a:t>
            </a:r>
            <a:r>
              <a:rPr sz="3600" spc="5" dirty="0"/>
              <a:t>c</a:t>
            </a:r>
            <a:r>
              <a:rPr sz="3600" spc="-5" dirty="0"/>
              <a:t>e</a:t>
            </a:r>
            <a:r>
              <a:rPr sz="3600" dirty="0"/>
              <a:t>s</a:t>
            </a:r>
            <a:r>
              <a:rPr sz="3600" spc="-15" dirty="0"/>
              <a:t>s</a:t>
            </a:r>
            <a:r>
              <a:rPr sz="3600" spc="5" dirty="0"/>
              <a:t> </a:t>
            </a:r>
            <a:r>
              <a:rPr sz="3600" spc="-5" dirty="0"/>
              <a:t>o</a:t>
            </a:r>
            <a:r>
              <a:rPr sz="3600" dirty="0"/>
              <a:t>f </a:t>
            </a:r>
            <a:r>
              <a:rPr sz="3600" spc="-5" dirty="0"/>
              <a:t>e</a:t>
            </a:r>
            <a:r>
              <a:rPr sz="3600" dirty="0"/>
              <a:t>l</a:t>
            </a:r>
            <a:r>
              <a:rPr sz="3600" spc="-10" dirty="0"/>
              <a:t>i</a:t>
            </a:r>
            <a:r>
              <a:rPr sz="3600" spc="-5" dirty="0"/>
              <a:t>m</a:t>
            </a:r>
            <a:r>
              <a:rPr sz="3600" dirty="0"/>
              <a:t>i</a:t>
            </a:r>
            <a:r>
              <a:rPr sz="3600" spc="-20" dirty="0"/>
              <a:t>n</a:t>
            </a:r>
            <a:r>
              <a:rPr sz="3600" spc="-60" dirty="0"/>
              <a:t>a</a:t>
            </a:r>
            <a:r>
              <a:rPr sz="3600" spc="-15" dirty="0"/>
              <a:t>ti</a:t>
            </a:r>
            <a:r>
              <a:rPr sz="3600" spc="-25" dirty="0"/>
              <a:t>o</a:t>
            </a:r>
            <a:r>
              <a:rPr sz="3600" spc="-20" dirty="0"/>
              <a:t>n</a:t>
            </a:r>
            <a:endParaRPr sz="3600"/>
          </a:p>
        </p:txBody>
      </p:sp>
      <p:sp>
        <p:nvSpPr>
          <p:cNvPr id="4" name="object 4"/>
          <p:cNvSpPr/>
          <p:nvPr/>
        </p:nvSpPr>
        <p:spPr>
          <a:xfrm>
            <a:off x="1439417" y="1486661"/>
            <a:ext cx="6219825" cy="626745"/>
          </a:xfrm>
          <a:custGeom>
            <a:avLst/>
            <a:gdLst/>
            <a:ahLst/>
            <a:cxnLst/>
            <a:rect l="l" t="t" r="r" b="b"/>
            <a:pathLst>
              <a:path w="6219825" h="626744">
                <a:moveTo>
                  <a:pt x="6219444" y="0"/>
                </a:moveTo>
                <a:lnTo>
                  <a:pt x="0" y="0"/>
                </a:lnTo>
                <a:lnTo>
                  <a:pt x="444576" y="626364"/>
                </a:lnTo>
                <a:lnTo>
                  <a:pt x="5774867" y="626364"/>
                </a:lnTo>
                <a:lnTo>
                  <a:pt x="6219444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439417" y="1486661"/>
            <a:ext cx="6219825" cy="626745"/>
          </a:xfrm>
          <a:custGeom>
            <a:avLst/>
            <a:gdLst/>
            <a:ahLst/>
            <a:cxnLst/>
            <a:rect l="l" t="t" r="r" b="b"/>
            <a:pathLst>
              <a:path w="6219825" h="626744">
                <a:moveTo>
                  <a:pt x="6219444" y="0"/>
                </a:moveTo>
                <a:lnTo>
                  <a:pt x="5774867" y="626364"/>
                </a:lnTo>
                <a:lnTo>
                  <a:pt x="444576" y="626364"/>
                </a:lnTo>
                <a:lnTo>
                  <a:pt x="0" y="0"/>
                </a:lnTo>
                <a:lnTo>
                  <a:pt x="6219444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882901" y="2113026"/>
            <a:ext cx="5331460" cy="624840"/>
          </a:xfrm>
          <a:custGeom>
            <a:avLst/>
            <a:gdLst/>
            <a:ahLst/>
            <a:cxnLst/>
            <a:rect l="l" t="t" r="r" b="b"/>
            <a:pathLst>
              <a:path w="5331459" h="624839">
                <a:moveTo>
                  <a:pt x="5330952" y="0"/>
                </a:moveTo>
                <a:lnTo>
                  <a:pt x="0" y="0"/>
                </a:lnTo>
                <a:lnTo>
                  <a:pt x="443496" y="624840"/>
                </a:lnTo>
                <a:lnTo>
                  <a:pt x="4887455" y="624840"/>
                </a:lnTo>
                <a:lnTo>
                  <a:pt x="5330952" y="0"/>
                </a:lnTo>
                <a:close/>
              </a:path>
            </a:pathLst>
          </a:custGeom>
          <a:solidFill>
            <a:srgbClr val="49CFA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82901" y="2113026"/>
            <a:ext cx="5331460" cy="624840"/>
          </a:xfrm>
          <a:custGeom>
            <a:avLst/>
            <a:gdLst/>
            <a:ahLst/>
            <a:cxnLst/>
            <a:rect l="l" t="t" r="r" b="b"/>
            <a:pathLst>
              <a:path w="5331459" h="624839">
                <a:moveTo>
                  <a:pt x="5330952" y="0"/>
                </a:moveTo>
                <a:lnTo>
                  <a:pt x="4887455" y="624840"/>
                </a:lnTo>
                <a:lnTo>
                  <a:pt x="443496" y="624840"/>
                </a:lnTo>
                <a:lnTo>
                  <a:pt x="0" y="0"/>
                </a:lnTo>
                <a:lnTo>
                  <a:pt x="5330952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327910" y="2737866"/>
            <a:ext cx="4442460" cy="626745"/>
          </a:xfrm>
          <a:custGeom>
            <a:avLst/>
            <a:gdLst/>
            <a:ahLst/>
            <a:cxnLst/>
            <a:rect l="l" t="t" r="r" b="b"/>
            <a:pathLst>
              <a:path w="4442459" h="626745">
                <a:moveTo>
                  <a:pt x="4442460" y="0"/>
                </a:moveTo>
                <a:lnTo>
                  <a:pt x="0" y="0"/>
                </a:lnTo>
                <a:lnTo>
                  <a:pt x="444576" y="626364"/>
                </a:lnTo>
                <a:lnTo>
                  <a:pt x="3997883" y="626364"/>
                </a:lnTo>
                <a:lnTo>
                  <a:pt x="4442460" y="0"/>
                </a:lnTo>
                <a:close/>
              </a:path>
            </a:pathLst>
          </a:custGeom>
          <a:solidFill>
            <a:srgbClr val="47D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2327910" y="2737866"/>
            <a:ext cx="4442460" cy="626745"/>
          </a:xfrm>
          <a:custGeom>
            <a:avLst/>
            <a:gdLst/>
            <a:ahLst/>
            <a:cxnLst/>
            <a:rect l="l" t="t" r="r" b="b"/>
            <a:pathLst>
              <a:path w="4442459" h="626745">
                <a:moveTo>
                  <a:pt x="4442460" y="0"/>
                </a:moveTo>
                <a:lnTo>
                  <a:pt x="3997883" y="626364"/>
                </a:lnTo>
                <a:lnTo>
                  <a:pt x="444576" y="626364"/>
                </a:lnTo>
                <a:lnTo>
                  <a:pt x="0" y="0"/>
                </a:lnTo>
                <a:lnTo>
                  <a:pt x="444246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771394" y="3364229"/>
            <a:ext cx="3554095" cy="626745"/>
          </a:xfrm>
          <a:custGeom>
            <a:avLst/>
            <a:gdLst/>
            <a:ahLst/>
            <a:cxnLst/>
            <a:rect l="l" t="t" r="r" b="b"/>
            <a:pathLst>
              <a:path w="3554095" h="626745">
                <a:moveTo>
                  <a:pt x="3553967" y="0"/>
                </a:moveTo>
                <a:lnTo>
                  <a:pt x="0" y="0"/>
                </a:lnTo>
                <a:lnTo>
                  <a:pt x="444576" y="626364"/>
                </a:lnTo>
                <a:lnTo>
                  <a:pt x="3109391" y="626364"/>
                </a:lnTo>
                <a:lnTo>
                  <a:pt x="3553967" y="0"/>
                </a:lnTo>
                <a:close/>
              </a:path>
            </a:pathLst>
          </a:custGeom>
          <a:solidFill>
            <a:srgbClr val="60E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771394" y="3364229"/>
            <a:ext cx="3554095" cy="626745"/>
          </a:xfrm>
          <a:custGeom>
            <a:avLst/>
            <a:gdLst/>
            <a:ahLst/>
            <a:cxnLst/>
            <a:rect l="l" t="t" r="r" b="b"/>
            <a:pathLst>
              <a:path w="3554095" h="626745">
                <a:moveTo>
                  <a:pt x="3553967" y="0"/>
                </a:moveTo>
                <a:lnTo>
                  <a:pt x="3109391" y="626364"/>
                </a:lnTo>
                <a:lnTo>
                  <a:pt x="444576" y="626364"/>
                </a:lnTo>
                <a:lnTo>
                  <a:pt x="0" y="0"/>
                </a:lnTo>
                <a:lnTo>
                  <a:pt x="3553967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216401" y="3990594"/>
            <a:ext cx="2665730" cy="626745"/>
          </a:xfrm>
          <a:custGeom>
            <a:avLst/>
            <a:gdLst/>
            <a:ahLst/>
            <a:cxnLst/>
            <a:rect l="l" t="t" r="r" b="b"/>
            <a:pathLst>
              <a:path w="2665729" h="626745">
                <a:moveTo>
                  <a:pt x="2665476" y="0"/>
                </a:moveTo>
                <a:lnTo>
                  <a:pt x="0" y="0"/>
                </a:lnTo>
                <a:lnTo>
                  <a:pt x="444576" y="626363"/>
                </a:lnTo>
                <a:lnTo>
                  <a:pt x="2220899" y="626363"/>
                </a:lnTo>
                <a:lnTo>
                  <a:pt x="2665476" y="0"/>
                </a:lnTo>
                <a:close/>
              </a:path>
            </a:pathLst>
          </a:custGeom>
          <a:solidFill>
            <a:srgbClr val="ACE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16401" y="3990594"/>
            <a:ext cx="2665730" cy="626745"/>
          </a:xfrm>
          <a:custGeom>
            <a:avLst/>
            <a:gdLst/>
            <a:ahLst/>
            <a:cxnLst/>
            <a:rect l="l" t="t" r="r" b="b"/>
            <a:pathLst>
              <a:path w="2665729" h="626745">
                <a:moveTo>
                  <a:pt x="2665476" y="0"/>
                </a:moveTo>
                <a:lnTo>
                  <a:pt x="2220899" y="626363"/>
                </a:lnTo>
                <a:lnTo>
                  <a:pt x="444576" y="626363"/>
                </a:lnTo>
                <a:lnTo>
                  <a:pt x="0" y="0"/>
                </a:lnTo>
                <a:lnTo>
                  <a:pt x="2665476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3653790" y="4616958"/>
            <a:ext cx="1777364" cy="624840"/>
          </a:xfrm>
          <a:custGeom>
            <a:avLst/>
            <a:gdLst/>
            <a:ahLst/>
            <a:cxnLst/>
            <a:rect l="l" t="t" r="r" b="b"/>
            <a:pathLst>
              <a:path w="1777364" h="624839">
                <a:moveTo>
                  <a:pt x="1776983" y="0"/>
                </a:moveTo>
                <a:lnTo>
                  <a:pt x="0" y="0"/>
                </a:lnTo>
                <a:lnTo>
                  <a:pt x="443496" y="624840"/>
                </a:lnTo>
                <a:lnTo>
                  <a:pt x="1333487" y="624840"/>
                </a:lnTo>
                <a:lnTo>
                  <a:pt x="1776983" y="0"/>
                </a:lnTo>
                <a:close/>
              </a:path>
            </a:pathLst>
          </a:custGeom>
          <a:solidFill>
            <a:srgbClr val="F0E1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653790" y="4616958"/>
            <a:ext cx="1777364" cy="624840"/>
          </a:xfrm>
          <a:custGeom>
            <a:avLst/>
            <a:gdLst/>
            <a:ahLst/>
            <a:cxnLst/>
            <a:rect l="l" t="t" r="r" b="b"/>
            <a:pathLst>
              <a:path w="1777364" h="624839">
                <a:moveTo>
                  <a:pt x="1776983" y="0"/>
                </a:moveTo>
                <a:lnTo>
                  <a:pt x="1333487" y="624840"/>
                </a:lnTo>
                <a:lnTo>
                  <a:pt x="443496" y="624840"/>
                </a:lnTo>
                <a:lnTo>
                  <a:pt x="0" y="0"/>
                </a:lnTo>
                <a:lnTo>
                  <a:pt x="1776983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4104894" y="5241797"/>
            <a:ext cx="889000" cy="626745"/>
          </a:xfrm>
          <a:custGeom>
            <a:avLst/>
            <a:gdLst/>
            <a:ahLst/>
            <a:cxnLst/>
            <a:rect l="l" t="t" r="r" b="b"/>
            <a:pathLst>
              <a:path w="889000" h="626745">
                <a:moveTo>
                  <a:pt x="888491" y="0"/>
                </a:moveTo>
                <a:lnTo>
                  <a:pt x="0" y="0"/>
                </a:lnTo>
                <a:lnTo>
                  <a:pt x="444245" y="626363"/>
                </a:lnTo>
                <a:lnTo>
                  <a:pt x="888491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104894" y="5241797"/>
            <a:ext cx="889000" cy="626745"/>
          </a:xfrm>
          <a:custGeom>
            <a:avLst/>
            <a:gdLst/>
            <a:ahLst/>
            <a:cxnLst/>
            <a:rect l="l" t="t" r="r" b="b"/>
            <a:pathLst>
              <a:path w="889000" h="626745">
                <a:moveTo>
                  <a:pt x="888491" y="0"/>
                </a:moveTo>
                <a:lnTo>
                  <a:pt x="444245" y="626363"/>
                </a:lnTo>
                <a:lnTo>
                  <a:pt x="0" y="0"/>
                </a:lnTo>
                <a:lnTo>
                  <a:pt x="888491" y="0"/>
                </a:lnTo>
                <a:close/>
              </a:path>
            </a:pathLst>
          </a:custGeom>
          <a:ln w="25907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307340" y="1678753"/>
            <a:ext cx="6240145" cy="47447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252345" marR="5080" algn="ctr">
              <a:lnSpc>
                <a:spcPct val="159600"/>
              </a:lnSpc>
            </a:pPr>
            <a:r>
              <a:rPr sz="2000" dirty="0">
                <a:latin typeface="Calibri"/>
                <a:cs typeface="Calibri"/>
              </a:rPr>
              <a:t>S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wi</a:t>
            </a:r>
            <a:r>
              <a:rPr sz="2000" dirty="0">
                <a:latin typeface="Calibri"/>
                <a:cs typeface="Calibri"/>
              </a:rPr>
              <a:t>th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Ma</a:t>
            </a:r>
            <a:r>
              <a:rPr sz="2000" spc="-3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spc="-40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spc="-25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al D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25" dirty="0">
                <a:latin typeface="Calibri"/>
                <a:cs typeface="Calibri"/>
              </a:rPr>
              <a:t>a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io</a:t>
            </a:r>
            <a:r>
              <a:rPr sz="2000" dirty="0">
                <a:latin typeface="Calibri"/>
                <a:cs typeface="Calibri"/>
              </a:rPr>
              <a:t>ns D</a:t>
            </a:r>
            <a:r>
              <a:rPr sz="2000" spc="-5" dirty="0">
                <a:latin typeface="Calibri"/>
                <a:cs typeface="Calibri"/>
              </a:rPr>
              <a:t>is</a:t>
            </a:r>
            <a:r>
              <a:rPr sz="2000" dirty="0">
                <a:latin typeface="Calibri"/>
                <a:cs typeface="Calibri"/>
              </a:rPr>
              <a:t>p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wit</a:t>
            </a:r>
            <a:r>
              <a:rPr sz="2000" dirty="0">
                <a:latin typeface="Calibri"/>
                <a:cs typeface="Calibri"/>
              </a:rPr>
              <a:t>h</a:t>
            </a:r>
            <a:r>
              <a:rPr sz="2000" spc="-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Le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  <a:p>
            <a:pPr marL="2241550" algn="ctr">
              <a:lnSpc>
                <a:spcPts val="2210"/>
              </a:lnSpc>
            </a:pPr>
            <a:r>
              <a:rPr sz="2000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esi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ab</a:t>
            </a:r>
            <a:r>
              <a:rPr sz="2000" spc="-5" dirty="0">
                <a:latin typeface="Calibri"/>
                <a:cs typeface="Calibri"/>
              </a:rPr>
              <a:t>le</a:t>
            </a:r>
            <a:endParaRPr sz="2000">
              <a:latin typeface="Calibri"/>
              <a:cs typeface="Calibri"/>
            </a:endParaRPr>
          </a:p>
          <a:p>
            <a:pPr marL="2981960" marR="733425" algn="ctr">
              <a:lnSpc>
                <a:spcPts val="2210"/>
              </a:lnSpc>
              <a:spcBef>
                <a:spcPts val="55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sses</a:t>
            </a:r>
            <a:r>
              <a:rPr sz="2000" dirty="0">
                <a:latin typeface="Calibri"/>
                <a:cs typeface="Calibri"/>
              </a:rPr>
              <a:t>s and</a:t>
            </a:r>
            <a:r>
              <a:rPr sz="2000" spc="-2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Com</a:t>
            </a:r>
            <a:r>
              <a:rPr sz="2000" dirty="0">
                <a:latin typeface="Calibri"/>
                <a:cs typeface="Calibri"/>
              </a:rPr>
              <a:t>pa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 </a:t>
            </a:r>
            <a:r>
              <a:rPr sz="2000" spc="-35" dirty="0">
                <a:latin typeface="Calibri"/>
                <a:cs typeface="Calibri"/>
              </a:rPr>
              <a:t>R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30" dirty="0">
                <a:latin typeface="Calibri"/>
                <a:cs typeface="Calibri"/>
              </a:rPr>
              <a:t>s</a:t>
            </a:r>
            <a:r>
              <a:rPr sz="2000" dirty="0">
                <a:latin typeface="Calibri"/>
                <a:cs typeface="Calibri"/>
              </a:rPr>
              <a:t>t</a:t>
            </a:r>
            <a:endParaRPr sz="2000">
              <a:latin typeface="Calibri"/>
              <a:cs typeface="Calibri"/>
            </a:endParaRPr>
          </a:p>
          <a:p>
            <a:pPr marL="2242820" algn="ctr">
              <a:lnSpc>
                <a:spcPct val="100000"/>
              </a:lnSpc>
              <a:spcBef>
                <a:spcPts val="1375"/>
              </a:spcBef>
            </a:pP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d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25" dirty="0">
                <a:latin typeface="Calibri"/>
                <a:cs typeface="Calibri"/>
              </a:rPr>
              <a:t>n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10" dirty="0">
                <a:latin typeface="Calibri"/>
                <a:cs typeface="Calibri"/>
              </a:rPr>
              <a:t>f</a:t>
            </a:r>
            <a:r>
              <a:rPr sz="2000" dirty="0">
                <a:latin typeface="Calibri"/>
                <a:cs typeface="Calibri"/>
              </a:rPr>
              <a:t>y</a:t>
            </a:r>
            <a:r>
              <a:rPr sz="2000" spc="-15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the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spc="-5" dirty="0">
                <a:latin typeface="Calibri"/>
                <a:cs typeface="Calibri"/>
              </a:rPr>
              <a:t>Le</a:t>
            </a:r>
            <a:r>
              <a:rPr sz="2000" dirty="0">
                <a:latin typeface="Calibri"/>
                <a:cs typeface="Calibri"/>
              </a:rPr>
              <a:t>ad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4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s</a:t>
            </a:r>
            <a:endParaRPr sz="2000">
              <a:latin typeface="Calibri"/>
              <a:cs typeface="Calibri"/>
            </a:endParaRPr>
          </a:p>
          <a:p>
            <a:pPr marL="3453129" marR="1204595" indent="635" algn="ctr">
              <a:lnSpc>
                <a:spcPts val="2210"/>
              </a:lnSpc>
              <a:spcBef>
                <a:spcPts val="1660"/>
              </a:spcBef>
            </a:pP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sses</a:t>
            </a:r>
            <a:r>
              <a:rPr sz="2000" dirty="0">
                <a:latin typeface="Calibri"/>
                <a:cs typeface="Calibri"/>
              </a:rPr>
              <a:t>s and </a:t>
            </a:r>
            <a:r>
              <a:rPr sz="2000" spc="-5" dirty="0">
                <a:latin typeface="Calibri"/>
                <a:cs typeface="Calibri"/>
              </a:rPr>
              <a:t>Co</a:t>
            </a:r>
            <a:r>
              <a:rPr sz="2000" spc="-10" dirty="0">
                <a:latin typeface="Calibri"/>
                <a:cs typeface="Calibri"/>
              </a:rPr>
              <a:t>m</a:t>
            </a:r>
            <a:r>
              <a:rPr sz="2000" dirty="0">
                <a:latin typeface="Calibri"/>
                <a:cs typeface="Calibri"/>
              </a:rPr>
              <a:t>pa</a:t>
            </a:r>
            <a:r>
              <a:rPr sz="2000" spc="-30" dirty="0">
                <a:latin typeface="Calibri"/>
                <a:cs typeface="Calibri"/>
              </a:rPr>
              <a:t>r</a:t>
            </a:r>
            <a:r>
              <a:rPr sz="2000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 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35" dirty="0">
                <a:latin typeface="Calibri"/>
                <a:cs typeface="Calibri"/>
              </a:rPr>
              <a:t>g</a:t>
            </a:r>
            <a:r>
              <a:rPr sz="2000" dirty="0">
                <a:latin typeface="Calibri"/>
                <a:cs typeface="Calibri"/>
              </a:rPr>
              <a:t>a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dirty="0">
                <a:latin typeface="Calibri"/>
                <a:cs typeface="Calibri"/>
              </a:rPr>
              <a:t>n</a:t>
            </a:r>
            <a:endParaRPr sz="2000">
              <a:latin typeface="Calibri"/>
              <a:cs typeface="Calibri"/>
            </a:endParaRPr>
          </a:p>
          <a:p>
            <a:pPr marL="2224405" algn="ctr">
              <a:lnSpc>
                <a:spcPct val="100000"/>
              </a:lnSpc>
              <a:spcBef>
                <a:spcPts val="1375"/>
              </a:spcBef>
            </a:pPr>
            <a:r>
              <a:rPr sz="2000" dirty="0">
                <a:latin typeface="Calibri"/>
                <a:cs typeface="Calibri"/>
              </a:rPr>
              <a:t>N</a:t>
            </a:r>
            <a:r>
              <a:rPr sz="2000" spc="-5" dirty="0">
                <a:latin typeface="Calibri"/>
                <a:cs typeface="Calibri"/>
              </a:rPr>
              <a:t>e</a:t>
            </a:r>
            <a:r>
              <a:rPr sz="2000" spc="-10" dirty="0">
                <a:latin typeface="Calibri"/>
                <a:cs typeface="Calibri"/>
              </a:rPr>
              <a:t>g</a:t>
            </a:r>
            <a:r>
              <a:rPr sz="2000" spc="-5" dirty="0">
                <a:latin typeface="Calibri"/>
                <a:cs typeface="Calibri"/>
              </a:rPr>
              <a:t>o</a:t>
            </a:r>
            <a:r>
              <a:rPr sz="2000" dirty="0">
                <a:latin typeface="Calibri"/>
                <a:cs typeface="Calibri"/>
              </a:rPr>
              <a:t>t</a:t>
            </a:r>
            <a:r>
              <a:rPr sz="2000" spc="-5" dirty="0">
                <a:latin typeface="Calibri"/>
                <a:cs typeface="Calibri"/>
              </a:rPr>
              <a:t>i</a:t>
            </a:r>
            <a:r>
              <a:rPr sz="2000" spc="-25" dirty="0">
                <a:latin typeface="Calibri"/>
                <a:cs typeface="Calibri"/>
              </a:rPr>
              <a:t>ate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56"/>
              </a:spcBef>
            </a:pPr>
            <a:endParaRPr sz="2150">
              <a:latin typeface="Times New Roman"/>
              <a:cs typeface="Times New Roman"/>
            </a:endParaRPr>
          </a:p>
          <a:p>
            <a:pPr marL="2241550" algn="ctr">
              <a:lnSpc>
                <a:spcPct val="100000"/>
              </a:lnSpc>
            </a:pPr>
            <a:r>
              <a:rPr sz="2000" dirty="0">
                <a:latin typeface="Calibri"/>
                <a:cs typeface="Calibri"/>
              </a:rPr>
              <a:t>S</a:t>
            </a:r>
            <a:r>
              <a:rPr sz="2000" spc="-5" dirty="0">
                <a:latin typeface="Calibri"/>
                <a:cs typeface="Calibri"/>
              </a:rPr>
              <a:t>ele</a:t>
            </a:r>
            <a:r>
              <a:rPr sz="2000" dirty="0">
                <a:latin typeface="Calibri"/>
                <a:cs typeface="Calibri"/>
              </a:rPr>
              <a:t>ct</a:t>
            </a:r>
            <a:endParaRPr sz="20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40"/>
              </a:spcBef>
            </a:pPr>
            <a:endParaRPr sz="19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Communi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800" b="1" spc="60" dirty="0">
                <a:solidFill>
                  <a:srgbClr val="FF0000"/>
                </a:solidFill>
                <a:latin typeface="Calibri"/>
                <a:cs typeface="Calibri"/>
              </a:rPr>
              <a:t>y</a:t>
            </a:r>
            <a:r>
              <a:rPr sz="2800" b="1" spc="-170" dirty="0">
                <a:solidFill>
                  <a:srgbClr val="FF0000"/>
                </a:solidFill>
                <a:latin typeface="Calibri"/>
                <a:cs typeface="Calibri"/>
              </a:rPr>
              <a:t>’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s</a:t>
            </a:r>
            <a:r>
              <a:rPr sz="2800" b="1" spc="25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30" dirty="0">
                <a:solidFill>
                  <a:srgbClr val="FF0000"/>
                </a:solidFill>
                <a:latin typeface="Calibri"/>
                <a:cs typeface="Calibri"/>
              </a:rPr>
              <a:t>G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oal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:</a:t>
            </a:r>
            <a:r>
              <a:rPr sz="2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95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800" b="1" spc="-45" dirty="0">
                <a:solidFill>
                  <a:srgbClr val="FF0000"/>
                </a:solidFill>
                <a:latin typeface="Calibri"/>
                <a:cs typeface="Calibri"/>
              </a:rPr>
              <a:t>v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oi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d</a:t>
            </a:r>
            <a:r>
              <a:rPr sz="2800" b="1" spc="20" dirty="0">
                <a:solidFill>
                  <a:srgbClr val="FF0000"/>
                </a:solidFill>
                <a:latin typeface="Calibri"/>
                <a:cs typeface="Calibri"/>
              </a:rPr>
              <a:t> 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Eli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min</a:t>
            </a:r>
            <a:r>
              <a:rPr sz="2800" b="1" spc="-40" dirty="0">
                <a:solidFill>
                  <a:srgbClr val="FF0000"/>
                </a:solidFill>
                <a:latin typeface="Calibri"/>
                <a:cs typeface="Calibri"/>
              </a:rPr>
              <a:t>a</a:t>
            </a:r>
            <a:r>
              <a:rPr sz="2800" b="1" spc="-10" dirty="0">
                <a:solidFill>
                  <a:srgbClr val="FF0000"/>
                </a:solidFill>
                <a:latin typeface="Calibri"/>
                <a:cs typeface="Calibri"/>
              </a:rPr>
              <a:t>t</a:t>
            </a:r>
            <a:r>
              <a:rPr sz="2800" b="1" spc="-20" dirty="0">
                <a:solidFill>
                  <a:srgbClr val="FF0000"/>
                </a:solidFill>
                <a:latin typeface="Calibri"/>
                <a:cs typeface="Calibri"/>
              </a:rPr>
              <a:t>io</a:t>
            </a:r>
            <a:r>
              <a:rPr sz="2800" b="1" spc="-15" dirty="0">
                <a:solidFill>
                  <a:srgbClr val="FF0000"/>
                </a:solidFill>
                <a:latin typeface="Calibri"/>
                <a:cs typeface="Calibri"/>
              </a:rPr>
              <a:t>n</a:t>
            </a:r>
            <a:endParaRPr sz="2800">
              <a:latin typeface="Calibri"/>
              <a:cs typeface="Calibri"/>
            </a:endParaRPr>
          </a:p>
        </p:txBody>
      </p:sp>
      <p:sp>
        <p:nvSpPr>
          <p:cNvPr id="19" name="object 1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1908773021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spc="5" dirty="0"/>
              <a:t>T</a:t>
            </a:r>
            <a:r>
              <a:rPr sz="3600" dirty="0"/>
              <a:t>he</a:t>
            </a:r>
            <a:r>
              <a:rPr sz="3600" spc="-35" dirty="0"/>
              <a:t>r</a:t>
            </a:r>
            <a:r>
              <a:rPr sz="3600" dirty="0"/>
              <a:t>e</a:t>
            </a:r>
            <a:r>
              <a:rPr sz="3600" spc="-15" dirty="0"/>
              <a:t> is</a:t>
            </a:r>
            <a:r>
              <a:rPr sz="3600" spc="5" dirty="0"/>
              <a:t> </a:t>
            </a:r>
            <a:r>
              <a:rPr sz="3600" spc="-20" dirty="0"/>
              <a:t>no</a:t>
            </a:r>
            <a:r>
              <a:rPr sz="3600" spc="-5" dirty="0"/>
              <a:t> </a:t>
            </a:r>
            <a:r>
              <a:rPr sz="3600" spc="5" dirty="0"/>
              <a:t>“</a:t>
            </a:r>
            <a:r>
              <a:rPr sz="3600" spc="-20" dirty="0"/>
              <a:t>be</a:t>
            </a:r>
            <a:r>
              <a:rPr sz="3600" spc="-50" dirty="0"/>
              <a:t>s</a:t>
            </a:r>
            <a:r>
              <a:rPr sz="3600" spc="75" dirty="0"/>
              <a:t>t</a:t>
            </a:r>
            <a:r>
              <a:rPr sz="3600" dirty="0"/>
              <a:t>”</a:t>
            </a:r>
            <a:r>
              <a:rPr sz="3600" spc="-15" dirty="0"/>
              <a:t> </a:t>
            </a:r>
            <a:r>
              <a:rPr sz="3600" spc="-10" dirty="0"/>
              <a:t>l</a:t>
            </a:r>
            <a:r>
              <a:rPr sz="3600" spc="-5" dirty="0"/>
              <a:t>o</a:t>
            </a:r>
            <a:r>
              <a:rPr sz="3600" spc="-20" dirty="0"/>
              <a:t>c</a:t>
            </a:r>
            <a:r>
              <a:rPr sz="3600" spc="-60" dirty="0"/>
              <a:t>a</a:t>
            </a:r>
            <a:r>
              <a:rPr sz="3600" spc="-15" dirty="0"/>
              <a:t>ti</a:t>
            </a:r>
            <a:r>
              <a:rPr sz="3600" spc="-25" dirty="0"/>
              <a:t>o</a:t>
            </a:r>
            <a:r>
              <a:rPr sz="3600" spc="-20" dirty="0"/>
              <a:t>n</a:t>
            </a:r>
            <a:r>
              <a:rPr sz="3600" spc="20" dirty="0"/>
              <a:t> </a:t>
            </a:r>
            <a:r>
              <a:rPr sz="3600" spc="-60" dirty="0"/>
              <a:t>f</a:t>
            </a:r>
            <a:r>
              <a:rPr sz="3600" spc="-25" dirty="0"/>
              <a:t>o</a:t>
            </a:r>
            <a:r>
              <a:rPr sz="3600" dirty="0"/>
              <a:t>r</a:t>
            </a:r>
            <a:r>
              <a:rPr sz="3600" spc="5" dirty="0"/>
              <a:t> </a:t>
            </a:r>
            <a:r>
              <a:rPr sz="3600" spc="-25" dirty="0"/>
              <a:t>a</a:t>
            </a:r>
            <a:r>
              <a:rPr sz="3600" spc="-5" dirty="0"/>
              <a:t>ll </a:t>
            </a:r>
            <a:r>
              <a:rPr sz="3600" spc="-20" dirty="0"/>
              <a:t>business</a:t>
            </a:r>
            <a:r>
              <a:rPr sz="3600" spc="-5" dirty="0"/>
              <a:t>es</a:t>
            </a:r>
            <a:endParaRPr sz="3600"/>
          </a:p>
        </p:txBody>
      </p:sp>
      <p:sp>
        <p:nvSpPr>
          <p:cNvPr id="3" name="object 3"/>
          <p:cNvSpPr txBox="1"/>
          <p:nvPr/>
        </p:nvSpPr>
        <p:spPr>
          <a:xfrm>
            <a:off x="645668" y="1228344"/>
            <a:ext cx="7902575" cy="5613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68605" marR="5080" indent="-256540">
              <a:lnSpc>
                <a:spcPct val="70000"/>
              </a:lnSpc>
              <a:tabLst>
                <a:tab pos="268605" algn="l"/>
              </a:tabLst>
            </a:pPr>
            <a:r>
              <a:rPr sz="1600" spc="15" dirty="0">
                <a:solidFill>
                  <a:srgbClr val="4F81BD"/>
                </a:solidFill>
                <a:latin typeface="Wingdings 3"/>
                <a:cs typeface="Wingdings 3"/>
              </a:rPr>
              <a:t></a:t>
            </a:r>
            <a:r>
              <a:rPr sz="1600" spc="15" dirty="0">
                <a:solidFill>
                  <a:srgbClr val="4F81BD"/>
                </a:solidFill>
                <a:latin typeface="Times New Roman"/>
                <a:cs typeface="Times New Roman"/>
              </a:rPr>
              <a:t>	</a:t>
            </a:r>
            <a:r>
              <a:rPr sz="2400" spc="-15" dirty="0">
                <a:latin typeface="Calibri"/>
                <a:cs typeface="Calibri"/>
              </a:rPr>
              <a:t>A </a:t>
            </a:r>
            <a:r>
              <a:rPr sz="2400" spc="-5" dirty="0">
                <a:latin typeface="Calibri"/>
                <a:cs typeface="Calibri"/>
              </a:rPr>
              <a:t>p</a:t>
            </a:r>
            <a:r>
              <a:rPr sz="2400" spc="-35" dirty="0">
                <a:latin typeface="Calibri"/>
                <a:cs typeface="Calibri"/>
              </a:rPr>
              <a:t>r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j</a:t>
            </a:r>
            <a:r>
              <a:rPr sz="2400" spc="-10" dirty="0">
                <a:latin typeface="Calibri"/>
                <a:cs typeface="Calibri"/>
              </a:rPr>
              <a:t>ec</a:t>
            </a:r>
            <a:r>
              <a:rPr sz="2400" spc="70" dirty="0">
                <a:latin typeface="Calibri"/>
                <a:cs typeface="Calibri"/>
              </a:rPr>
              <a:t>t</a:t>
            </a:r>
            <a:r>
              <a:rPr sz="2400" spc="-155" dirty="0">
                <a:latin typeface="Calibri"/>
                <a:cs typeface="Calibri"/>
              </a:rPr>
              <a:t>’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d</a:t>
            </a:r>
            <a:r>
              <a:rPr sz="2400" dirty="0">
                <a:latin typeface="Calibri"/>
                <a:cs typeface="Calibri"/>
              </a:rPr>
              <a:t>ri</a:t>
            </a:r>
            <a:r>
              <a:rPr sz="2400" spc="-45" dirty="0">
                <a:latin typeface="Calibri"/>
                <a:cs typeface="Calibri"/>
              </a:rPr>
              <a:t>v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45" dirty="0">
                <a:latin typeface="Calibri"/>
                <a:cs typeface="Calibri"/>
              </a:rPr>
              <a:t>r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dirty="0">
                <a:latin typeface="Calibri"/>
                <a:cs typeface="Calibri"/>
              </a:rPr>
              <a:t>d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thus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its</a:t>
            </a:r>
            <a:r>
              <a:rPr sz="2400" spc="-20" dirty="0">
                <a:latin typeface="Calibri"/>
                <a:cs typeface="Calibri"/>
              </a:rPr>
              <a:t> 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5" dirty="0">
                <a:latin typeface="Calibri"/>
                <a:cs typeface="Calibri"/>
              </a:rPr>
              <a:t>h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10" dirty="0">
                <a:latin typeface="Calibri"/>
                <a:cs typeface="Calibri"/>
              </a:rPr>
              <a:t>c</a:t>
            </a:r>
            <a:r>
              <a:rPr sz="2400" spc="-15" dirty="0">
                <a:latin typeface="Calibri"/>
                <a:cs typeface="Calibri"/>
              </a:rPr>
              <a:t>e</a:t>
            </a:r>
            <a:r>
              <a:rPr sz="2400" spc="-10" dirty="0">
                <a:latin typeface="Calibri"/>
                <a:cs typeface="Calibri"/>
              </a:rPr>
              <a:t> o</a:t>
            </a:r>
            <a:r>
              <a:rPr sz="2400" dirty="0">
                <a:latin typeface="Calibri"/>
                <a:cs typeface="Calibri"/>
              </a:rPr>
              <a:t>f</a:t>
            </a:r>
            <a:r>
              <a:rPr sz="2400" spc="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d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30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5" dirty="0">
                <a:latin typeface="Calibri"/>
                <a:cs typeface="Calibri"/>
              </a:rPr>
              <a:t>n</a:t>
            </a:r>
            <a:r>
              <a:rPr sz="2400" spc="-25" dirty="0">
                <a:latin typeface="Calibri"/>
                <a:cs typeface="Calibri"/>
              </a:rPr>
              <a:t>a</a:t>
            </a:r>
            <a:r>
              <a:rPr sz="2400" dirty="0">
                <a:latin typeface="Calibri"/>
                <a:cs typeface="Calibri"/>
              </a:rPr>
              <a:t>ti</a:t>
            </a:r>
            <a:r>
              <a:rPr sz="2400" spc="-10" dirty="0">
                <a:latin typeface="Calibri"/>
                <a:cs typeface="Calibri"/>
              </a:rPr>
              <a:t>o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,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dirty="0">
                <a:latin typeface="Calibri"/>
                <a:cs typeface="Calibri"/>
              </a:rPr>
              <a:t>will</a:t>
            </a:r>
            <a:r>
              <a:rPr sz="2400" spc="-15" dirty="0">
                <a:latin typeface="Calibri"/>
                <a:cs typeface="Calibri"/>
              </a:rPr>
              <a:t> </a:t>
            </a:r>
            <a:r>
              <a:rPr sz="2400" spc="-55" dirty="0">
                <a:latin typeface="Calibri"/>
                <a:cs typeface="Calibri"/>
              </a:rPr>
              <a:t>v</a:t>
            </a:r>
            <a:r>
              <a:rPr sz="2400" dirty="0">
                <a:latin typeface="Calibri"/>
                <a:cs typeface="Calibri"/>
              </a:rPr>
              <a:t>a</a:t>
            </a:r>
            <a:r>
              <a:rPr sz="2400" spc="0" dirty="0">
                <a:latin typeface="Calibri"/>
                <a:cs typeface="Calibri"/>
              </a:rPr>
              <a:t>r</a:t>
            </a:r>
            <a:r>
              <a:rPr sz="2400" spc="-15" dirty="0">
                <a:latin typeface="Calibri"/>
                <a:cs typeface="Calibri"/>
              </a:rPr>
              <a:t>y</a:t>
            </a:r>
            <a:r>
              <a:rPr sz="2400" spc="-10" dirty="0">
                <a:latin typeface="Calibri"/>
                <a:cs typeface="Calibri"/>
              </a:rPr>
              <a:t> </a:t>
            </a:r>
            <a:r>
              <a:rPr sz="2400" spc="-15" dirty="0">
                <a:latin typeface="Calibri"/>
                <a:cs typeface="Calibri"/>
              </a:rPr>
              <a:t>by</a:t>
            </a:r>
            <a:r>
              <a:rPr sz="2400" dirty="0">
                <a:latin typeface="Calibri"/>
                <a:cs typeface="Calibri"/>
              </a:rPr>
              <a:t> </a:t>
            </a:r>
            <a:r>
              <a:rPr sz="2400" spc="-5" dirty="0">
                <a:latin typeface="Calibri"/>
                <a:cs typeface="Calibri"/>
              </a:rPr>
              <a:t>bus</a:t>
            </a:r>
            <a:r>
              <a:rPr sz="2400" dirty="0">
                <a:latin typeface="Calibri"/>
                <a:cs typeface="Calibri"/>
              </a:rPr>
              <a:t>i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e</a:t>
            </a:r>
            <a:r>
              <a:rPr sz="2400" spc="-5" dirty="0">
                <a:latin typeface="Calibri"/>
                <a:cs typeface="Calibri"/>
              </a:rPr>
              <a:t>s</a:t>
            </a:r>
            <a:r>
              <a:rPr sz="2400" dirty="0">
                <a:latin typeface="Calibri"/>
                <a:cs typeface="Calibri"/>
              </a:rPr>
              <a:t>s</a:t>
            </a:r>
            <a:r>
              <a:rPr sz="2400" spc="-5" dirty="0">
                <a:latin typeface="Calibri"/>
                <a:cs typeface="Calibri"/>
              </a:rPr>
              <a:t> </a:t>
            </a:r>
            <a:r>
              <a:rPr sz="2400" spc="-20" dirty="0">
                <a:latin typeface="Calibri"/>
                <a:cs typeface="Calibri"/>
              </a:rPr>
              <a:t>n</a:t>
            </a:r>
            <a:r>
              <a:rPr sz="2400" spc="-10" dirty="0">
                <a:latin typeface="Calibri"/>
                <a:cs typeface="Calibri"/>
              </a:rPr>
              <a:t>ee</a:t>
            </a:r>
            <a:r>
              <a:rPr sz="2400" spc="-5" dirty="0">
                <a:latin typeface="Calibri"/>
                <a:cs typeface="Calibri"/>
              </a:rPr>
              <a:t>ds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3701034" y="2091692"/>
            <a:ext cx="4072254" cy="867410"/>
          </a:xfrm>
          <a:custGeom>
            <a:avLst/>
            <a:gdLst/>
            <a:ahLst/>
            <a:cxnLst/>
            <a:rect l="l" t="t" r="r" b="b"/>
            <a:pathLst>
              <a:path w="4072254" h="867410">
                <a:moveTo>
                  <a:pt x="3927602" y="0"/>
                </a:moveTo>
                <a:lnTo>
                  <a:pt x="0" y="0"/>
                </a:lnTo>
                <a:lnTo>
                  <a:pt x="0" y="867156"/>
                </a:lnTo>
                <a:lnTo>
                  <a:pt x="3928995" y="867149"/>
                </a:lnTo>
                <a:lnTo>
                  <a:pt x="3971606" y="860334"/>
                </a:lnTo>
                <a:lnTo>
                  <a:pt x="4009078" y="842017"/>
                </a:lnTo>
                <a:lnTo>
                  <a:pt x="4039484" y="814124"/>
                </a:lnTo>
                <a:lnTo>
                  <a:pt x="4060897" y="778583"/>
                </a:lnTo>
                <a:lnTo>
                  <a:pt x="4071390" y="737322"/>
                </a:lnTo>
                <a:lnTo>
                  <a:pt x="4072128" y="722630"/>
                </a:lnTo>
                <a:lnTo>
                  <a:pt x="4072121" y="143132"/>
                </a:lnTo>
                <a:lnTo>
                  <a:pt x="4065306" y="100521"/>
                </a:lnTo>
                <a:lnTo>
                  <a:pt x="4046989" y="63049"/>
                </a:lnTo>
                <a:lnTo>
                  <a:pt x="4019096" y="32643"/>
                </a:lnTo>
                <a:lnTo>
                  <a:pt x="3983555" y="11230"/>
                </a:lnTo>
                <a:lnTo>
                  <a:pt x="3942294" y="737"/>
                </a:lnTo>
                <a:lnTo>
                  <a:pt x="3927602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701034" y="2091692"/>
            <a:ext cx="4072254" cy="867410"/>
          </a:xfrm>
          <a:custGeom>
            <a:avLst/>
            <a:gdLst/>
            <a:ahLst/>
            <a:cxnLst/>
            <a:rect l="l" t="t" r="r" b="b"/>
            <a:pathLst>
              <a:path w="4072254" h="867410">
                <a:moveTo>
                  <a:pt x="4072128" y="144525"/>
                </a:moveTo>
                <a:lnTo>
                  <a:pt x="4072128" y="722630"/>
                </a:lnTo>
                <a:lnTo>
                  <a:pt x="4071390" y="737322"/>
                </a:lnTo>
                <a:lnTo>
                  <a:pt x="4060897" y="778583"/>
                </a:lnTo>
                <a:lnTo>
                  <a:pt x="4039484" y="814124"/>
                </a:lnTo>
                <a:lnTo>
                  <a:pt x="4009078" y="842017"/>
                </a:lnTo>
                <a:lnTo>
                  <a:pt x="3971606" y="860334"/>
                </a:lnTo>
                <a:lnTo>
                  <a:pt x="3928995" y="867149"/>
                </a:lnTo>
                <a:lnTo>
                  <a:pt x="0" y="867156"/>
                </a:lnTo>
                <a:lnTo>
                  <a:pt x="0" y="0"/>
                </a:lnTo>
                <a:lnTo>
                  <a:pt x="3927602" y="0"/>
                </a:lnTo>
                <a:lnTo>
                  <a:pt x="3942294" y="737"/>
                </a:lnTo>
                <a:lnTo>
                  <a:pt x="3983555" y="11230"/>
                </a:lnTo>
                <a:lnTo>
                  <a:pt x="4019096" y="32643"/>
                </a:lnTo>
                <a:lnTo>
                  <a:pt x="4046989" y="63049"/>
                </a:lnTo>
                <a:lnTo>
                  <a:pt x="4065306" y="100521"/>
                </a:lnTo>
                <a:lnTo>
                  <a:pt x="4072121" y="143132"/>
                </a:lnTo>
                <a:lnTo>
                  <a:pt x="4072128" y="144525"/>
                </a:lnTo>
                <a:close/>
              </a:path>
            </a:pathLst>
          </a:custGeom>
          <a:ln w="25908">
            <a:solidFill>
              <a:srgbClr val="D0E3E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3935221" y="2156998"/>
            <a:ext cx="2977515" cy="748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Calibri"/>
              <a:buChar char="•"/>
              <a:tabLst>
                <a:tab pos="185420" algn="l"/>
              </a:tabLst>
            </a:pP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du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h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ev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nal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spc="-15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fi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n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2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cces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mat</a:t>
            </a:r>
            <a:r>
              <a:rPr sz="1600" spc="-15" dirty="0">
                <a:latin typeface="Calibri"/>
                <a:cs typeface="Calibri"/>
              </a:rPr>
              <a:t>er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0" dirty="0">
                <a:latin typeface="Calibri"/>
                <a:cs typeface="Calibri"/>
              </a:rPr>
              <a:t>s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and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r</a:t>
            </a:r>
            <a:r>
              <a:rPr sz="1600" spc="-65" dirty="0">
                <a:latin typeface="Calibri"/>
                <a:cs typeface="Calibri"/>
              </a:rPr>
              <a:t>k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348739" y="1941576"/>
            <a:ext cx="2414015" cy="120700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410461" y="1983489"/>
            <a:ext cx="2291080" cy="1083945"/>
          </a:xfrm>
          <a:custGeom>
            <a:avLst/>
            <a:gdLst/>
            <a:ahLst/>
            <a:cxnLst/>
            <a:rect l="l" t="t" r="r" b="b"/>
            <a:pathLst>
              <a:path w="2291079" h="1083945">
                <a:moveTo>
                  <a:pt x="2109978" y="0"/>
                </a:moveTo>
                <a:lnTo>
                  <a:pt x="180594" y="0"/>
                </a:lnTo>
                <a:lnTo>
                  <a:pt x="165783" y="598"/>
                </a:lnTo>
                <a:lnTo>
                  <a:pt x="123514" y="9206"/>
                </a:lnTo>
                <a:lnTo>
                  <a:pt x="85467" y="27055"/>
                </a:lnTo>
                <a:lnTo>
                  <a:pt x="52897" y="52892"/>
                </a:lnTo>
                <a:lnTo>
                  <a:pt x="27058" y="85461"/>
                </a:lnTo>
                <a:lnTo>
                  <a:pt x="9207" y="123509"/>
                </a:lnTo>
                <a:lnTo>
                  <a:pt x="598" y="165781"/>
                </a:lnTo>
                <a:lnTo>
                  <a:pt x="0" y="180594"/>
                </a:lnTo>
                <a:lnTo>
                  <a:pt x="0" y="902957"/>
                </a:lnTo>
                <a:lnTo>
                  <a:pt x="5248" y="946359"/>
                </a:lnTo>
                <a:lnTo>
                  <a:pt x="20158" y="985956"/>
                </a:lnTo>
                <a:lnTo>
                  <a:pt x="43474" y="1020493"/>
                </a:lnTo>
                <a:lnTo>
                  <a:pt x="73940" y="1048717"/>
                </a:lnTo>
                <a:lnTo>
                  <a:pt x="110301" y="1069370"/>
                </a:lnTo>
                <a:lnTo>
                  <a:pt x="151302" y="1081200"/>
                </a:lnTo>
                <a:lnTo>
                  <a:pt x="180594" y="1083564"/>
                </a:lnTo>
                <a:lnTo>
                  <a:pt x="2109978" y="1083564"/>
                </a:lnTo>
                <a:lnTo>
                  <a:pt x="2153374" y="1078315"/>
                </a:lnTo>
                <a:lnTo>
                  <a:pt x="2192968" y="1063404"/>
                </a:lnTo>
                <a:lnTo>
                  <a:pt x="2227504" y="1040088"/>
                </a:lnTo>
                <a:lnTo>
                  <a:pt x="2255726" y="1009621"/>
                </a:lnTo>
                <a:lnTo>
                  <a:pt x="2276379" y="973257"/>
                </a:lnTo>
                <a:lnTo>
                  <a:pt x="2288208" y="932252"/>
                </a:lnTo>
                <a:lnTo>
                  <a:pt x="2290572" y="902957"/>
                </a:lnTo>
                <a:lnTo>
                  <a:pt x="2290572" y="180594"/>
                </a:lnTo>
                <a:lnTo>
                  <a:pt x="2285323" y="137193"/>
                </a:lnTo>
                <a:lnTo>
                  <a:pt x="2270413" y="97597"/>
                </a:lnTo>
                <a:lnTo>
                  <a:pt x="2247097" y="63062"/>
                </a:lnTo>
                <a:lnTo>
                  <a:pt x="2216631" y="34842"/>
                </a:lnTo>
                <a:lnTo>
                  <a:pt x="2180270" y="14191"/>
                </a:lnTo>
                <a:lnTo>
                  <a:pt x="2139269" y="2363"/>
                </a:lnTo>
                <a:lnTo>
                  <a:pt x="2109978" y="0"/>
                </a:lnTo>
                <a:close/>
              </a:path>
            </a:pathLst>
          </a:custGeom>
          <a:solidFill>
            <a:srgbClr val="4BACC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410461" y="1983489"/>
            <a:ext cx="2291080" cy="1083945"/>
          </a:xfrm>
          <a:custGeom>
            <a:avLst/>
            <a:gdLst/>
            <a:ahLst/>
            <a:cxnLst/>
            <a:rect l="l" t="t" r="r" b="b"/>
            <a:pathLst>
              <a:path w="2291079" h="1083945">
                <a:moveTo>
                  <a:pt x="0" y="180594"/>
                </a:moveTo>
                <a:lnTo>
                  <a:pt x="5248" y="137193"/>
                </a:lnTo>
                <a:lnTo>
                  <a:pt x="20158" y="97597"/>
                </a:lnTo>
                <a:lnTo>
                  <a:pt x="43474" y="63062"/>
                </a:lnTo>
                <a:lnTo>
                  <a:pt x="73940" y="34842"/>
                </a:lnTo>
                <a:lnTo>
                  <a:pt x="110301" y="14191"/>
                </a:lnTo>
                <a:lnTo>
                  <a:pt x="151302" y="2363"/>
                </a:lnTo>
                <a:lnTo>
                  <a:pt x="180594" y="0"/>
                </a:lnTo>
                <a:lnTo>
                  <a:pt x="2109978" y="0"/>
                </a:lnTo>
                <a:lnTo>
                  <a:pt x="2153374" y="5248"/>
                </a:lnTo>
                <a:lnTo>
                  <a:pt x="2192968" y="20156"/>
                </a:lnTo>
                <a:lnTo>
                  <a:pt x="2227504" y="43470"/>
                </a:lnTo>
                <a:lnTo>
                  <a:pt x="2255726" y="73934"/>
                </a:lnTo>
                <a:lnTo>
                  <a:pt x="2276379" y="110295"/>
                </a:lnTo>
                <a:lnTo>
                  <a:pt x="2288208" y="151299"/>
                </a:lnTo>
                <a:lnTo>
                  <a:pt x="2290572" y="180594"/>
                </a:lnTo>
                <a:lnTo>
                  <a:pt x="2290572" y="902957"/>
                </a:lnTo>
                <a:lnTo>
                  <a:pt x="2285323" y="946359"/>
                </a:lnTo>
                <a:lnTo>
                  <a:pt x="2270413" y="985956"/>
                </a:lnTo>
                <a:lnTo>
                  <a:pt x="2247097" y="1020493"/>
                </a:lnTo>
                <a:lnTo>
                  <a:pt x="2216631" y="1048717"/>
                </a:lnTo>
                <a:lnTo>
                  <a:pt x="2180270" y="1069370"/>
                </a:lnTo>
                <a:lnTo>
                  <a:pt x="2139269" y="1081200"/>
                </a:lnTo>
                <a:lnTo>
                  <a:pt x="2109978" y="1083564"/>
                </a:lnTo>
                <a:lnTo>
                  <a:pt x="180594" y="1083564"/>
                </a:lnTo>
                <a:lnTo>
                  <a:pt x="137197" y="1078315"/>
                </a:lnTo>
                <a:lnTo>
                  <a:pt x="97603" y="1063404"/>
                </a:lnTo>
                <a:lnTo>
                  <a:pt x="63067" y="1040088"/>
                </a:lnTo>
                <a:lnTo>
                  <a:pt x="34845" y="1009621"/>
                </a:lnTo>
                <a:lnTo>
                  <a:pt x="14192" y="973257"/>
                </a:lnTo>
                <a:lnTo>
                  <a:pt x="2363" y="932252"/>
                </a:lnTo>
                <a:lnTo>
                  <a:pt x="0" y="902957"/>
                </a:lnTo>
                <a:lnTo>
                  <a:pt x="0" y="1805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1626647" y="2368835"/>
            <a:ext cx="185737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Ma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nu</a:t>
            </a:r>
            <a:r>
              <a:rPr sz="2400" spc="-5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ctur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ng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3701034" y="3228596"/>
            <a:ext cx="4072254" cy="866140"/>
          </a:xfrm>
          <a:custGeom>
            <a:avLst/>
            <a:gdLst/>
            <a:ahLst/>
            <a:cxnLst/>
            <a:rect l="l" t="t" r="r" b="b"/>
            <a:pathLst>
              <a:path w="4072254" h="866139">
                <a:moveTo>
                  <a:pt x="3927855" y="0"/>
                </a:moveTo>
                <a:lnTo>
                  <a:pt x="0" y="0"/>
                </a:lnTo>
                <a:lnTo>
                  <a:pt x="0" y="865632"/>
                </a:lnTo>
                <a:lnTo>
                  <a:pt x="3928829" y="865628"/>
                </a:lnTo>
                <a:lnTo>
                  <a:pt x="3971475" y="858920"/>
                </a:lnTo>
                <a:lnTo>
                  <a:pt x="4008988" y="840674"/>
                </a:lnTo>
                <a:lnTo>
                  <a:pt x="4039434" y="812825"/>
                </a:lnTo>
                <a:lnTo>
                  <a:pt x="4060879" y="777306"/>
                </a:lnTo>
                <a:lnTo>
                  <a:pt x="4071389" y="736051"/>
                </a:lnTo>
                <a:lnTo>
                  <a:pt x="4072128" y="721360"/>
                </a:lnTo>
                <a:lnTo>
                  <a:pt x="4072124" y="143298"/>
                </a:lnTo>
                <a:lnTo>
                  <a:pt x="4065416" y="100652"/>
                </a:lnTo>
                <a:lnTo>
                  <a:pt x="4047170" y="63139"/>
                </a:lnTo>
                <a:lnTo>
                  <a:pt x="4019321" y="32693"/>
                </a:lnTo>
                <a:lnTo>
                  <a:pt x="3983802" y="11248"/>
                </a:lnTo>
                <a:lnTo>
                  <a:pt x="3942547" y="738"/>
                </a:lnTo>
                <a:lnTo>
                  <a:pt x="3927855" y="0"/>
                </a:lnTo>
                <a:close/>
              </a:path>
            </a:pathLst>
          </a:custGeom>
          <a:solidFill>
            <a:srgbClr val="CFF1D9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701034" y="3228596"/>
            <a:ext cx="4072254" cy="866140"/>
          </a:xfrm>
          <a:custGeom>
            <a:avLst/>
            <a:gdLst/>
            <a:ahLst/>
            <a:cxnLst/>
            <a:rect l="l" t="t" r="r" b="b"/>
            <a:pathLst>
              <a:path w="4072254" h="866139">
                <a:moveTo>
                  <a:pt x="4072128" y="144272"/>
                </a:moveTo>
                <a:lnTo>
                  <a:pt x="4072128" y="721360"/>
                </a:lnTo>
                <a:lnTo>
                  <a:pt x="4071389" y="736051"/>
                </a:lnTo>
                <a:lnTo>
                  <a:pt x="4060879" y="777306"/>
                </a:lnTo>
                <a:lnTo>
                  <a:pt x="4039434" y="812825"/>
                </a:lnTo>
                <a:lnTo>
                  <a:pt x="4008988" y="840674"/>
                </a:lnTo>
                <a:lnTo>
                  <a:pt x="3971475" y="858920"/>
                </a:lnTo>
                <a:lnTo>
                  <a:pt x="3928829" y="865628"/>
                </a:lnTo>
                <a:lnTo>
                  <a:pt x="0" y="865632"/>
                </a:lnTo>
                <a:lnTo>
                  <a:pt x="0" y="0"/>
                </a:lnTo>
                <a:lnTo>
                  <a:pt x="3927855" y="0"/>
                </a:lnTo>
                <a:lnTo>
                  <a:pt x="3942547" y="738"/>
                </a:lnTo>
                <a:lnTo>
                  <a:pt x="3983802" y="11248"/>
                </a:lnTo>
                <a:lnTo>
                  <a:pt x="4019321" y="32693"/>
                </a:lnTo>
                <a:lnTo>
                  <a:pt x="4047170" y="63139"/>
                </a:lnTo>
                <a:lnTo>
                  <a:pt x="4065416" y="100652"/>
                </a:lnTo>
                <a:lnTo>
                  <a:pt x="4072124" y="143298"/>
                </a:lnTo>
                <a:lnTo>
                  <a:pt x="4072128" y="144272"/>
                </a:lnTo>
                <a:close/>
              </a:path>
            </a:pathLst>
          </a:custGeom>
          <a:ln w="25908">
            <a:solidFill>
              <a:srgbClr val="CFF1D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3935221" y="3181751"/>
            <a:ext cx="3318510" cy="97218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marR="5080" indent="-172085">
              <a:lnSpc>
                <a:spcPts val="1750"/>
              </a:lnSpc>
              <a:buFont typeface="Calibri"/>
              <a:buChar char="•"/>
              <a:tabLst>
                <a:tab pos="185420" algn="l"/>
              </a:tabLst>
            </a:pPr>
            <a:r>
              <a:rPr sz="1600" spc="-50" dirty="0">
                <a:latin typeface="Calibri"/>
                <a:cs typeface="Calibri"/>
              </a:rPr>
              <a:t>A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p-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25" dirty="0">
                <a:latin typeface="Calibri"/>
                <a:cs typeface="Calibri"/>
              </a:rPr>
              <a:t>ev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sc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dirty="0">
                <a:latin typeface="Calibri"/>
                <a:cs typeface="Calibri"/>
              </a:rPr>
              <a:t>tifi</a:t>
            </a: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r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ec</a:t>
            </a:r>
            <a:r>
              <a:rPr sz="1600" spc="-10" dirty="0">
                <a:latin typeface="Calibri"/>
                <a:cs typeface="Calibri"/>
              </a:rPr>
              <a:t>hn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al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0" dirty="0"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0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C</a:t>
            </a:r>
            <a:r>
              <a:rPr sz="1600" spc="-20" dirty="0">
                <a:latin typeface="Calibri"/>
                <a:cs typeface="Calibri"/>
              </a:rPr>
              <a:t>omm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li</a:t>
            </a:r>
            <a:r>
              <a:rPr sz="1600" spc="-45" dirty="0">
                <a:latin typeface="Calibri"/>
                <a:cs typeface="Calibri"/>
              </a:rPr>
              <a:t>z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25" dirty="0">
                <a:latin typeface="Calibri"/>
                <a:cs typeface="Calibri"/>
              </a:rPr>
              <a:t>cov</a:t>
            </a:r>
            <a:r>
              <a:rPr sz="1600" spc="-15" dirty="0">
                <a:latin typeface="Calibri"/>
                <a:cs typeface="Calibri"/>
              </a:rPr>
              <a:t>er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h</a:t>
            </a:r>
            <a:r>
              <a:rPr sz="1600" spc="10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35" dirty="0">
                <a:latin typeface="Calibri"/>
                <a:cs typeface="Calibri"/>
              </a:rPr>
              <a:t>n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14" name="object 14"/>
          <p:cNvSpPr/>
          <p:nvPr/>
        </p:nvSpPr>
        <p:spPr>
          <a:xfrm>
            <a:off x="1348739" y="3078479"/>
            <a:ext cx="2414015" cy="120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10461" y="3120392"/>
            <a:ext cx="2291080" cy="1082040"/>
          </a:xfrm>
          <a:custGeom>
            <a:avLst/>
            <a:gdLst/>
            <a:ahLst/>
            <a:cxnLst/>
            <a:rect l="l" t="t" r="r" b="b"/>
            <a:pathLst>
              <a:path w="2291079" h="1082039">
                <a:moveTo>
                  <a:pt x="2110232" y="0"/>
                </a:moveTo>
                <a:lnTo>
                  <a:pt x="180340" y="0"/>
                </a:lnTo>
                <a:lnTo>
                  <a:pt x="165550" y="597"/>
                </a:lnTo>
                <a:lnTo>
                  <a:pt x="123340" y="9193"/>
                </a:lnTo>
                <a:lnTo>
                  <a:pt x="85347" y="27017"/>
                </a:lnTo>
                <a:lnTo>
                  <a:pt x="52822" y="52817"/>
                </a:lnTo>
                <a:lnTo>
                  <a:pt x="27020" y="85341"/>
                </a:lnTo>
                <a:lnTo>
                  <a:pt x="9194" y="123335"/>
                </a:lnTo>
                <a:lnTo>
                  <a:pt x="597" y="165548"/>
                </a:lnTo>
                <a:lnTo>
                  <a:pt x="0" y="180339"/>
                </a:lnTo>
                <a:lnTo>
                  <a:pt x="0" y="901699"/>
                </a:lnTo>
                <a:lnTo>
                  <a:pt x="5241" y="945035"/>
                </a:lnTo>
                <a:lnTo>
                  <a:pt x="20130" y="984574"/>
                </a:lnTo>
                <a:lnTo>
                  <a:pt x="43412" y="1019061"/>
                </a:lnTo>
                <a:lnTo>
                  <a:pt x="73835" y="1047243"/>
                </a:lnTo>
                <a:lnTo>
                  <a:pt x="110145" y="1067867"/>
                </a:lnTo>
                <a:lnTo>
                  <a:pt x="151089" y="1079679"/>
                </a:lnTo>
                <a:lnTo>
                  <a:pt x="180340" y="1082039"/>
                </a:lnTo>
                <a:lnTo>
                  <a:pt x="2110232" y="1082039"/>
                </a:lnTo>
                <a:lnTo>
                  <a:pt x="2153567" y="1076798"/>
                </a:lnTo>
                <a:lnTo>
                  <a:pt x="2193106" y="1061909"/>
                </a:lnTo>
                <a:lnTo>
                  <a:pt x="2227593" y="1038627"/>
                </a:lnTo>
                <a:lnTo>
                  <a:pt x="2255775" y="1008204"/>
                </a:lnTo>
                <a:lnTo>
                  <a:pt x="2276399" y="971894"/>
                </a:lnTo>
                <a:lnTo>
                  <a:pt x="2288211" y="930950"/>
                </a:lnTo>
                <a:lnTo>
                  <a:pt x="2290572" y="901699"/>
                </a:lnTo>
                <a:lnTo>
                  <a:pt x="2290572" y="180339"/>
                </a:lnTo>
                <a:lnTo>
                  <a:pt x="2285330" y="136999"/>
                </a:lnTo>
                <a:lnTo>
                  <a:pt x="2270441" y="97460"/>
                </a:lnTo>
                <a:lnTo>
                  <a:pt x="2247159" y="62973"/>
                </a:lnTo>
                <a:lnTo>
                  <a:pt x="2216736" y="34793"/>
                </a:lnTo>
                <a:lnTo>
                  <a:pt x="2180426" y="14171"/>
                </a:lnTo>
                <a:lnTo>
                  <a:pt x="2139482" y="2360"/>
                </a:lnTo>
                <a:lnTo>
                  <a:pt x="2110232" y="0"/>
                </a:lnTo>
                <a:close/>
              </a:path>
            </a:pathLst>
          </a:custGeom>
          <a:solidFill>
            <a:srgbClr val="47D87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10461" y="3120392"/>
            <a:ext cx="2291080" cy="1082040"/>
          </a:xfrm>
          <a:custGeom>
            <a:avLst/>
            <a:gdLst/>
            <a:ahLst/>
            <a:cxnLst/>
            <a:rect l="l" t="t" r="r" b="b"/>
            <a:pathLst>
              <a:path w="2291079" h="1082039">
                <a:moveTo>
                  <a:pt x="0" y="180339"/>
                </a:moveTo>
                <a:lnTo>
                  <a:pt x="5241" y="136999"/>
                </a:lnTo>
                <a:lnTo>
                  <a:pt x="20130" y="97460"/>
                </a:lnTo>
                <a:lnTo>
                  <a:pt x="43412" y="62973"/>
                </a:lnTo>
                <a:lnTo>
                  <a:pt x="73835" y="34793"/>
                </a:lnTo>
                <a:lnTo>
                  <a:pt x="110145" y="14171"/>
                </a:lnTo>
                <a:lnTo>
                  <a:pt x="151089" y="2360"/>
                </a:lnTo>
                <a:lnTo>
                  <a:pt x="180340" y="0"/>
                </a:lnTo>
                <a:lnTo>
                  <a:pt x="2110232" y="0"/>
                </a:lnTo>
                <a:lnTo>
                  <a:pt x="2153567" y="5240"/>
                </a:lnTo>
                <a:lnTo>
                  <a:pt x="2193106" y="20127"/>
                </a:lnTo>
                <a:lnTo>
                  <a:pt x="2227593" y="43408"/>
                </a:lnTo>
                <a:lnTo>
                  <a:pt x="2255775" y="73830"/>
                </a:lnTo>
                <a:lnTo>
                  <a:pt x="2276399" y="110140"/>
                </a:lnTo>
                <a:lnTo>
                  <a:pt x="2288211" y="151086"/>
                </a:lnTo>
                <a:lnTo>
                  <a:pt x="2290572" y="180339"/>
                </a:lnTo>
                <a:lnTo>
                  <a:pt x="2290572" y="901699"/>
                </a:lnTo>
                <a:lnTo>
                  <a:pt x="2285330" y="945035"/>
                </a:lnTo>
                <a:lnTo>
                  <a:pt x="2270441" y="984574"/>
                </a:lnTo>
                <a:lnTo>
                  <a:pt x="2247159" y="1019061"/>
                </a:lnTo>
                <a:lnTo>
                  <a:pt x="2216736" y="1047243"/>
                </a:lnTo>
                <a:lnTo>
                  <a:pt x="2180426" y="1067867"/>
                </a:lnTo>
                <a:lnTo>
                  <a:pt x="2139482" y="1079679"/>
                </a:lnTo>
                <a:lnTo>
                  <a:pt x="2110232" y="1082039"/>
                </a:lnTo>
                <a:lnTo>
                  <a:pt x="180340" y="1082039"/>
                </a:lnTo>
                <a:lnTo>
                  <a:pt x="137004" y="1076798"/>
                </a:lnTo>
                <a:lnTo>
                  <a:pt x="97465" y="1061909"/>
                </a:lnTo>
                <a:lnTo>
                  <a:pt x="62978" y="1038627"/>
                </a:lnTo>
                <a:lnTo>
                  <a:pt x="34796" y="1008204"/>
                </a:lnTo>
                <a:lnTo>
                  <a:pt x="14172" y="971894"/>
                </a:lnTo>
                <a:lnTo>
                  <a:pt x="2360" y="930950"/>
                </a:lnTo>
                <a:lnTo>
                  <a:pt x="0" y="901699"/>
                </a:lnTo>
                <a:lnTo>
                  <a:pt x="0" y="180339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2262155" y="3505188"/>
            <a:ext cx="58610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&amp;D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3701034" y="4365500"/>
            <a:ext cx="4072254" cy="866140"/>
          </a:xfrm>
          <a:custGeom>
            <a:avLst/>
            <a:gdLst/>
            <a:ahLst/>
            <a:cxnLst/>
            <a:rect l="l" t="t" r="r" b="b"/>
            <a:pathLst>
              <a:path w="4072254" h="866139">
                <a:moveTo>
                  <a:pt x="3927855" y="0"/>
                </a:moveTo>
                <a:lnTo>
                  <a:pt x="0" y="0"/>
                </a:lnTo>
                <a:lnTo>
                  <a:pt x="0" y="865631"/>
                </a:lnTo>
                <a:lnTo>
                  <a:pt x="3928829" y="865628"/>
                </a:lnTo>
                <a:lnTo>
                  <a:pt x="3971475" y="858920"/>
                </a:lnTo>
                <a:lnTo>
                  <a:pt x="4008988" y="840674"/>
                </a:lnTo>
                <a:lnTo>
                  <a:pt x="4039434" y="812825"/>
                </a:lnTo>
                <a:lnTo>
                  <a:pt x="4060879" y="777306"/>
                </a:lnTo>
                <a:lnTo>
                  <a:pt x="4071389" y="736051"/>
                </a:lnTo>
                <a:lnTo>
                  <a:pt x="4072128" y="721359"/>
                </a:lnTo>
                <a:lnTo>
                  <a:pt x="4072124" y="143298"/>
                </a:lnTo>
                <a:lnTo>
                  <a:pt x="4065416" y="100652"/>
                </a:lnTo>
                <a:lnTo>
                  <a:pt x="4047170" y="63139"/>
                </a:lnTo>
                <a:lnTo>
                  <a:pt x="4019321" y="32693"/>
                </a:lnTo>
                <a:lnTo>
                  <a:pt x="3983802" y="11248"/>
                </a:lnTo>
                <a:lnTo>
                  <a:pt x="3942547" y="738"/>
                </a:lnTo>
                <a:lnTo>
                  <a:pt x="3927855" y="0"/>
                </a:lnTo>
                <a:close/>
              </a:path>
            </a:pathLst>
          </a:custGeom>
          <a:solidFill>
            <a:srgbClr val="EBF7C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3701034" y="4365500"/>
            <a:ext cx="4072254" cy="866140"/>
          </a:xfrm>
          <a:custGeom>
            <a:avLst/>
            <a:gdLst/>
            <a:ahLst/>
            <a:cxnLst/>
            <a:rect l="l" t="t" r="r" b="b"/>
            <a:pathLst>
              <a:path w="4072254" h="866139">
                <a:moveTo>
                  <a:pt x="4072128" y="144271"/>
                </a:moveTo>
                <a:lnTo>
                  <a:pt x="4072128" y="721359"/>
                </a:lnTo>
                <a:lnTo>
                  <a:pt x="4071389" y="736051"/>
                </a:lnTo>
                <a:lnTo>
                  <a:pt x="4060879" y="777306"/>
                </a:lnTo>
                <a:lnTo>
                  <a:pt x="4039434" y="812825"/>
                </a:lnTo>
                <a:lnTo>
                  <a:pt x="4008988" y="840674"/>
                </a:lnTo>
                <a:lnTo>
                  <a:pt x="3971475" y="858920"/>
                </a:lnTo>
                <a:lnTo>
                  <a:pt x="3928829" y="865628"/>
                </a:lnTo>
                <a:lnTo>
                  <a:pt x="0" y="865631"/>
                </a:lnTo>
                <a:lnTo>
                  <a:pt x="0" y="0"/>
                </a:lnTo>
                <a:lnTo>
                  <a:pt x="3927855" y="0"/>
                </a:lnTo>
                <a:lnTo>
                  <a:pt x="3942547" y="738"/>
                </a:lnTo>
                <a:lnTo>
                  <a:pt x="3983802" y="11248"/>
                </a:lnTo>
                <a:lnTo>
                  <a:pt x="4019321" y="32693"/>
                </a:lnTo>
                <a:lnTo>
                  <a:pt x="4047170" y="63139"/>
                </a:lnTo>
                <a:lnTo>
                  <a:pt x="4065416" y="100652"/>
                </a:lnTo>
                <a:lnTo>
                  <a:pt x="4072124" y="143298"/>
                </a:lnTo>
                <a:lnTo>
                  <a:pt x="4072128" y="144271"/>
                </a:lnTo>
                <a:close/>
              </a:path>
            </a:pathLst>
          </a:custGeom>
          <a:ln w="25908">
            <a:solidFill>
              <a:srgbClr val="EBF7C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3935221" y="4299498"/>
            <a:ext cx="3211830" cy="748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0504" indent="-217804">
              <a:lnSpc>
                <a:spcPct val="100000"/>
              </a:lnSpc>
              <a:buFont typeface="Calibri"/>
              <a:buChar char="•"/>
              <a:tabLst>
                <a:tab pos="231140" algn="l"/>
              </a:tabLst>
            </a:pP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qu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20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m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r</a:t>
            </a:r>
            <a:r>
              <a:rPr sz="1600" spc="-65" dirty="0">
                <a:latin typeface="Calibri"/>
                <a:cs typeface="Calibri"/>
              </a:rPr>
              <a:t>k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ti</a:t>
            </a:r>
            <a:r>
              <a:rPr sz="1600" spc="-10" dirty="0">
                <a:latin typeface="Calibri"/>
                <a:cs typeface="Calibri"/>
              </a:rPr>
              <a:t>ng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&amp;</a:t>
            </a:r>
            <a:r>
              <a:rPr sz="1600" dirty="0">
                <a:latin typeface="Calibri"/>
                <a:cs typeface="Calibri"/>
              </a:rPr>
              <a:t> fi</a:t>
            </a:r>
            <a:r>
              <a:rPr sz="1600" spc="-10" dirty="0">
                <a:latin typeface="Calibri"/>
                <a:cs typeface="Calibri"/>
              </a:rPr>
              <a:t>nan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al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10" dirty="0">
                <a:latin typeface="Calibri"/>
                <a:cs typeface="Calibri"/>
              </a:rPr>
              <a:t>t</a:t>
            </a:r>
            <a:endParaRPr sz="1600">
              <a:latin typeface="Calibri"/>
              <a:cs typeface="Calibri"/>
            </a:endParaRPr>
          </a:p>
          <a:p>
            <a:pPr marL="230504" indent="-217804">
              <a:lnSpc>
                <a:spcPct val="100000"/>
              </a:lnSpc>
              <a:spcBef>
                <a:spcPts val="130"/>
              </a:spcBef>
              <a:buFont typeface="Calibri"/>
              <a:buChar char="•"/>
              <a:tabLst>
                <a:tab pos="231140" algn="l"/>
              </a:tabLst>
            </a:pPr>
            <a:r>
              <a:rPr sz="1600" spc="-15" dirty="0">
                <a:latin typeface="Calibri"/>
                <a:cs typeface="Calibri"/>
              </a:rPr>
              <a:t>N</a:t>
            </a:r>
            <a:r>
              <a:rPr sz="1600" spc="-25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30" dirty="0">
                <a:latin typeface="Calibri"/>
                <a:cs typeface="Calibri"/>
              </a:rPr>
              <a:t>w</a:t>
            </a:r>
            <a:r>
              <a:rPr sz="1600" spc="-15" dirty="0">
                <a:latin typeface="Calibri"/>
                <a:cs typeface="Calibri"/>
              </a:rPr>
              <a:t>or</a:t>
            </a:r>
            <a:r>
              <a:rPr sz="1600" spc="-10" dirty="0">
                <a:latin typeface="Calibri"/>
                <a:cs typeface="Calibri"/>
              </a:rPr>
              <a:t>k</a:t>
            </a:r>
            <a:r>
              <a:rPr sz="1600" spc="15" dirty="0">
                <a:latin typeface="Calibri"/>
                <a:cs typeface="Calibri"/>
              </a:rPr>
              <a:t> </a:t>
            </a:r>
            <a:r>
              <a:rPr sz="1600" spc="-20" dirty="0">
                <a:latin typeface="Calibri"/>
                <a:cs typeface="Calibri"/>
              </a:rPr>
              <a:t>w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h</a:t>
            </a:r>
            <a:r>
              <a:rPr sz="1600" dirty="0">
                <a:latin typeface="Calibri"/>
                <a:cs typeface="Calibri"/>
              </a:rPr>
              <a:t> i</a:t>
            </a:r>
            <a:r>
              <a:rPr sz="1600" spc="-10" dirty="0">
                <a:latin typeface="Calibri"/>
                <a:cs typeface="Calibri"/>
              </a:rPr>
              <a:t>ndu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tr</a:t>
            </a:r>
            <a:r>
              <a:rPr sz="1600" spc="-10" dirty="0">
                <a:latin typeface="Calibri"/>
                <a:cs typeface="Calibri"/>
              </a:rPr>
              <a:t>y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ad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s</a:t>
            </a:r>
            <a:endParaRPr sz="1600">
              <a:latin typeface="Calibri"/>
              <a:cs typeface="Calibri"/>
            </a:endParaRPr>
          </a:p>
          <a:p>
            <a:pPr marL="230504" indent="-217804">
              <a:lnSpc>
                <a:spcPct val="100000"/>
              </a:lnSpc>
              <a:spcBef>
                <a:spcPts val="120"/>
              </a:spcBef>
              <a:buFont typeface="Calibri"/>
              <a:buChar char="•"/>
              <a:tabLst>
                <a:tab pos="231140" algn="l"/>
              </a:tabLst>
            </a:pPr>
            <a:r>
              <a:rPr sz="1600" spc="-10" dirty="0">
                <a:latin typeface="Calibri"/>
                <a:cs typeface="Calibri"/>
              </a:rPr>
              <a:t>L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nk</a:t>
            </a:r>
            <a:r>
              <a:rPr sz="1600" dirty="0">
                <a:latin typeface="Calibri"/>
                <a:cs typeface="Calibri"/>
              </a:rPr>
              <a:t>  </a:t>
            </a:r>
            <a:r>
              <a:rPr sz="1600" spc="-20" dirty="0">
                <a:latin typeface="Calibri"/>
                <a:cs typeface="Calibri"/>
              </a:rPr>
              <a:t>w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h</a:t>
            </a:r>
            <a:r>
              <a:rPr sz="1600" spc="-1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g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bal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20" dirty="0">
                <a:latin typeface="Calibri"/>
                <a:cs typeface="Calibri"/>
              </a:rPr>
              <a:t>mm</a:t>
            </a:r>
            <a:r>
              <a:rPr sz="1600" spc="-10" dirty="0">
                <a:latin typeface="Calibri"/>
                <a:cs typeface="Calibri"/>
              </a:rPr>
              <a:t>un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y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1" name="object 21"/>
          <p:cNvSpPr txBox="1"/>
          <p:nvPr/>
        </p:nvSpPr>
        <p:spPr>
          <a:xfrm>
            <a:off x="3935221" y="5079862"/>
            <a:ext cx="2576195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Calibri"/>
              <a:buChar char="•"/>
              <a:tabLst>
                <a:tab pos="185420" algn="l"/>
              </a:tabLst>
            </a:pPr>
            <a:r>
              <a:rPr sz="1600" spc="-20" dirty="0">
                <a:latin typeface="Calibri"/>
                <a:cs typeface="Calibri"/>
              </a:rPr>
              <a:t>O</a:t>
            </a:r>
            <a:r>
              <a:rPr sz="1600" spc="-15" dirty="0">
                <a:latin typeface="Calibri"/>
                <a:cs typeface="Calibri"/>
              </a:rPr>
              <a:t>f</a:t>
            </a:r>
            <a:r>
              <a:rPr sz="1600" spc="-40" dirty="0">
                <a:latin typeface="Calibri"/>
                <a:cs typeface="Calibri"/>
              </a:rPr>
              <a:t>f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r </a:t>
            </a:r>
            <a:r>
              <a:rPr sz="1600" spc="-20" dirty="0">
                <a:latin typeface="Calibri"/>
                <a:cs typeface="Calibri"/>
              </a:rPr>
              <a:t>a</a:t>
            </a:r>
            <a:r>
              <a:rPr sz="1600" spc="-30" dirty="0">
                <a:latin typeface="Calibri"/>
                <a:cs typeface="Calibri"/>
              </a:rPr>
              <a:t>t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dirty="0">
                <a:latin typeface="Calibri"/>
                <a:cs typeface="Calibri"/>
              </a:rPr>
              <a:t>ti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qua</a:t>
            </a:r>
            <a:r>
              <a:rPr sz="1600" dirty="0">
                <a:latin typeface="Calibri"/>
                <a:cs typeface="Calibri"/>
              </a:rPr>
              <a:t>lit</a:t>
            </a:r>
            <a:r>
              <a:rPr sz="1600" spc="-10" dirty="0">
                <a:latin typeface="Calibri"/>
                <a:cs typeface="Calibri"/>
              </a:rPr>
              <a:t>y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5" dirty="0">
                <a:latin typeface="Calibri"/>
                <a:cs typeface="Calibri"/>
              </a:rPr>
              <a:t>f</a:t>
            </a:r>
            <a:r>
              <a:rPr sz="1600" dirty="0">
                <a:latin typeface="Calibri"/>
                <a:cs typeface="Calibri"/>
              </a:rPr>
              <a:t> li</a:t>
            </a:r>
            <a:r>
              <a:rPr sz="1600" spc="-40" dirty="0">
                <a:latin typeface="Calibri"/>
                <a:cs typeface="Calibri"/>
              </a:rPr>
              <a:t>f</a:t>
            </a:r>
            <a:r>
              <a:rPr sz="1600" spc="-10" dirty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2" name="object 22"/>
          <p:cNvSpPr/>
          <p:nvPr/>
        </p:nvSpPr>
        <p:spPr>
          <a:xfrm>
            <a:off x="1348739" y="4215384"/>
            <a:ext cx="2414015" cy="120548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/>
          <p:nvPr/>
        </p:nvSpPr>
        <p:spPr>
          <a:xfrm>
            <a:off x="1410461" y="4257296"/>
            <a:ext cx="2291080" cy="1082040"/>
          </a:xfrm>
          <a:custGeom>
            <a:avLst/>
            <a:gdLst/>
            <a:ahLst/>
            <a:cxnLst/>
            <a:rect l="l" t="t" r="r" b="b"/>
            <a:pathLst>
              <a:path w="2291079" h="1082039">
                <a:moveTo>
                  <a:pt x="2110232" y="0"/>
                </a:moveTo>
                <a:lnTo>
                  <a:pt x="180340" y="0"/>
                </a:lnTo>
                <a:lnTo>
                  <a:pt x="165550" y="597"/>
                </a:lnTo>
                <a:lnTo>
                  <a:pt x="123340" y="9193"/>
                </a:lnTo>
                <a:lnTo>
                  <a:pt x="85347" y="27017"/>
                </a:lnTo>
                <a:lnTo>
                  <a:pt x="52822" y="52817"/>
                </a:lnTo>
                <a:lnTo>
                  <a:pt x="27020" y="85341"/>
                </a:lnTo>
                <a:lnTo>
                  <a:pt x="9194" y="123335"/>
                </a:lnTo>
                <a:lnTo>
                  <a:pt x="597" y="165548"/>
                </a:lnTo>
                <a:lnTo>
                  <a:pt x="0" y="180340"/>
                </a:lnTo>
                <a:lnTo>
                  <a:pt x="0" y="901700"/>
                </a:lnTo>
                <a:lnTo>
                  <a:pt x="5241" y="945035"/>
                </a:lnTo>
                <a:lnTo>
                  <a:pt x="20130" y="984574"/>
                </a:lnTo>
                <a:lnTo>
                  <a:pt x="43412" y="1019061"/>
                </a:lnTo>
                <a:lnTo>
                  <a:pt x="73835" y="1047243"/>
                </a:lnTo>
                <a:lnTo>
                  <a:pt x="110145" y="1067867"/>
                </a:lnTo>
                <a:lnTo>
                  <a:pt x="151089" y="1079679"/>
                </a:lnTo>
                <a:lnTo>
                  <a:pt x="180340" y="1082040"/>
                </a:lnTo>
                <a:lnTo>
                  <a:pt x="2110232" y="1082040"/>
                </a:lnTo>
                <a:lnTo>
                  <a:pt x="2153567" y="1076798"/>
                </a:lnTo>
                <a:lnTo>
                  <a:pt x="2193106" y="1061909"/>
                </a:lnTo>
                <a:lnTo>
                  <a:pt x="2227593" y="1038627"/>
                </a:lnTo>
                <a:lnTo>
                  <a:pt x="2255775" y="1008204"/>
                </a:lnTo>
                <a:lnTo>
                  <a:pt x="2276399" y="971894"/>
                </a:lnTo>
                <a:lnTo>
                  <a:pt x="2288211" y="930950"/>
                </a:lnTo>
                <a:lnTo>
                  <a:pt x="2290572" y="901700"/>
                </a:lnTo>
                <a:lnTo>
                  <a:pt x="2290572" y="180340"/>
                </a:lnTo>
                <a:lnTo>
                  <a:pt x="2285330" y="136999"/>
                </a:lnTo>
                <a:lnTo>
                  <a:pt x="2270441" y="97460"/>
                </a:lnTo>
                <a:lnTo>
                  <a:pt x="2247159" y="62973"/>
                </a:lnTo>
                <a:lnTo>
                  <a:pt x="2216736" y="34793"/>
                </a:lnTo>
                <a:lnTo>
                  <a:pt x="2180426" y="14171"/>
                </a:lnTo>
                <a:lnTo>
                  <a:pt x="2139482" y="2360"/>
                </a:lnTo>
                <a:lnTo>
                  <a:pt x="2110232" y="0"/>
                </a:lnTo>
                <a:close/>
              </a:path>
            </a:pathLst>
          </a:custGeom>
          <a:solidFill>
            <a:srgbClr val="ACE9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/>
          <p:nvPr/>
        </p:nvSpPr>
        <p:spPr>
          <a:xfrm>
            <a:off x="1410461" y="4257296"/>
            <a:ext cx="2291080" cy="1082040"/>
          </a:xfrm>
          <a:custGeom>
            <a:avLst/>
            <a:gdLst/>
            <a:ahLst/>
            <a:cxnLst/>
            <a:rect l="l" t="t" r="r" b="b"/>
            <a:pathLst>
              <a:path w="2291079" h="1082039">
                <a:moveTo>
                  <a:pt x="0" y="180340"/>
                </a:moveTo>
                <a:lnTo>
                  <a:pt x="5241" y="136999"/>
                </a:lnTo>
                <a:lnTo>
                  <a:pt x="20130" y="97460"/>
                </a:lnTo>
                <a:lnTo>
                  <a:pt x="43412" y="62973"/>
                </a:lnTo>
                <a:lnTo>
                  <a:pt x="73835" y="34793"/>
                </a:lnTo>
                <a:lnTo>
                  <a:pt x="110145" y="14171"/>
                </a:lnTo>
                <a:lnTo>
                  <a:pt x="151089" y="2360"/>
                </a:lnTo>
                <a:lnTo>
                  <a:pt x="180340" y="0"/>
                </a:lnTo>
                <a:lnTo>
                  <a:pt x="2110232" y="0"/>
                </a:lnTo>
                <a:lnTo>
                  <a:pt x="2153567" y="5240"/>
                </a:lnTo>
                <a:lnTo>
                  <a:pt x="2193106" y="20127"/>
                </a:lnTo>
                <a:lnTo>
                  <a:pt x="2227593" y="43408"/>
                </a:lnTo>
                <a:lnTo>
                  <a:pt x="2255775" y="73830"/>
                </a:lnTo>
                <a:lnTo>
                  <a:pt x="2276399" y="110140"/>
                </a:lnTo>
                <a:lnTo>
                  <a:pt x="2288211" y="151086"/>
                </a:lnTo>
                <a:lnTo>
                  <a:pt x="2290572" y="180340"/>
                </a:lnTo>
                <a:lnTo>
                  <a:pt x="2290572" y="901700"/>
                </a:lnTo>
                <a:lnTo>
                  <a:pt x="2285330" y="945035"/>
                </a:lnTo>
                <a:lnTo>
                  <a:pt x="2270441" y="984574"/>
                </a:lnTo>
                <a:lnTo>
                  <a:pt x="2247159" y="1019061"/>
                </a:lnTo>
                <a:lnTo>
                  <a:pt x="2216736" y="1047243"/>
                </a:lnTo>
                <a:lnTo>
                  <a:pt x="2180426" y="1067867"/>
                </a:lnTo>
                <a:lnTo>
                  <a:pt x="2139482" y="1079679"/>
                </a:lnTo>
                <a:lnTo>
                  <a:pt x="2110232" y="1082040"/>
                </a:lnTo>
                <a:lnTo>
                  <a:pt x="180340" y="1082040"/>
                </a:lnTo>
                <a:lnTo>
                  <a:pt x="137004" y="1076798"/>
                </a:lnTo>
                <a:lnTo>
                  <a:pt x="97465" y="1061909"/>
                </a:lnTo>
                <a:lnTo>
                  <a:pt x="62978" y="1038627"/>
                </a:lnTo>
                <a:lnTo>
                  <a:pt x="34796" y="1008204"/>
                </a:lnTo>
                <a:lnTo>
                  <a:pt x="14172" y="971894"/>
                </a:lnTo>
                <a:lnTo>
                  <a:pt x="2360" y="930950"/>
                </a:lnTo>
                <a:lnTo>
                  <a:pt x="0" y="901700"/>
                </a:lnTo>
                <a:lnTo>
                  <a:pt x="0" y="180340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 txBox="1"/>
          <p:nvPr/>
        </p:nvSpPr>
        <p:spPr>
          <a:xfrm>
            <a:off x="1695195" y="4641541"/>
            <a:ext cx="1720850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dqu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spc="-3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2400" spc="-4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26" name="object 26"/>
          <p:cNvSpPr/>
          <p:nvPr/>
        </p:nvSpPr>
        <p:spPr>
          <a:xfrm>
            <a:off x="3701034" y="5500880"/>
            <a:ext cx="4072254" cy="867410"/>
          </a:xfrm>
          <a:custGeom>
            <a:avLst/>
            <a:gdLst/>
            <a:ahLst/>
            <a:cxnLst/>
            <a:rect l="l" t="t" r="r" b="b"/>
            <a:pathLst>
              <a:path w="4072254" h="867410">
                <a:moveTo>
                  <a:pt x="3927602" y="0"/>
                </a:moveTo>
                <a:lnTo>
                  <a:pt x="0" y="0"/>
                </a:lnTo>
                <a:lnTo>
                  <a:pt x="0" y="867156"/>
                </a:lnTo>
                <a:lnTo>
                  <a:pt x="3928995" y="867149"/>
                </a:lnTo>
                <a:lnTo>
                  <a:pt x="3971606" y="860334"/>
                </a:lnTo>
                <a:lnTo>
                  <a:pt x="4009078" y="842017"/>
                </a:lnTo>
                <a:lnTo>
                  <a:pt x="4039484" y="814124"/>
                </a:lnTo>
                <a:lnTo>
                  <a:pt x="4060897" y="778583"/>
                </a:lnTo>
                <a:lnTo>
                  <a:pt x="4071390" y="737322"/>
                </a:lnTo>
                <a:lnTo>
                  <a:pt x="4072128" y="722630"/>
                </a:lnTo>
                <a:lnTo>
                  <a:pt x="4072121" y="143132"/>
                </a:lnTo>
                <a:lnTo>
                  <a:pt x="4065306" y="100521"/>
                </a:lnTo>
                <a:lnTo>
                  <a:pt x="4046989" y="63049"/>
                </a:lnTo>
                <a:lnTo>
                  <a:pt x="4019096" y="32643"/>
                </a:lnTo>
                <a:lnTo>
                  <a:pt x="3983555" y="11230"/>
                </a:lnTo>
                <a:lnTo>
                  <a:pt x="3942294" y="737"/>
                </a:lnTo>
                <a:lnTo>
                  <a:pt x="3927602" y="0"/>
                </a:lnTo>
                <a:close/>
              </a:path>
            </a:pathLst>
          </a:custGeom>
          <a:solidFill>
            <a:srgbClr val="FCDDC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object 27"/>
          <p:cNvSpPr/>
          <p:nvPr/>
        </p:nvSpPr>
        <p:spPr>
          <a:xfrm>
            <a:off x="3701034" y="5500880"/>
            <a:ext cx="4072254" cy="867410"/>
          </a:xfrm>
          <a:custGeom>
            <a:avLst/>
            <a:gdLst/>
            <a:ahLst/>
            <a:cxnLst/>
            <a:rect l="l" t="t" r="r" b="b"/>
            <a:pathLst>
              <a:path w="4072254" h="867410">
                <a:moveTo>
                  <a:pt x="4072128" y="144526"/>
                </a:moveTo>
                <a:lnTo>
                  <a:pt x="4072128" y="722630"/>
                </a:lnTo>
                <a:lnTo>
                  <a:pt x="4071390" y="737322"/>
                </a:lnTo>
                <a:lnTo>
                  <a:pt x="4060897" y="778583"/>
                </a:lnTo>
                <a:lnTo>
                  <a:pt x="4039484" y="814124"/>
                </a:lnTo>
                <a:lnTo>
                  <a:pt x="4009078" y="842017"/>
                </a:lnTo>
                <a:lnTo>
                  <a:pt x="3971606" y="860334"/>
                </a:lnTo>
                <a:lnTo>
                  <a:pt x="3928995" y="867149"/>
                </a:lnTo>
                <a:lnTo>
                  <a:pt x="0" y="867156"/>
                </a:lnTo>
                <a:lnTo>
                  <a:pt x="0" y="0"/>
                </a:lnTo>
                <a:lnTo>
                  <a:pt x="3927602" y="0"/>
                </a:lnTo>
                <a:lnTo>
                  <a:pt x="3942294" y="737"/>
                </a:lnTo>
                <a:lnTo>
                  <a:pt x="3983555" y="11230"/>
                </a:lnTo>
                <a:lnTo>
                  <a:pt x="4019096" y="32643"/>
                </a:lnTo>
                <a:lnTo>
                  <a:pt x="4046989" y="63049"/>
                </a:lnTo>
                <a:lnTo>
                  <a:pt x="4065306" y="100521"/>
                </a:lnTo>
                <a:lnTo>
                  <a:pt x="4072121" y="143132"/>
                </a:lnTo>
                <a:lnTo>
                  <a:pt x="4072128" y="144526"/>
                </a:lnTo>
                <a:close/>
              </a:path>
            </a:pathLst>
          </a:custGeom>
          <a:ln w="25908">
            <a:solidFill>
              <a:srgbClr val="FCDDC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 txBox="1"/>
          <p:nvPr/>
        </p:nvSpPr>
        <p:spPr>
          <a:xfrm>
            <a:off x="3935221" y="5566056"/>
            <a:ext cx="2485390" cy="74803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84785" indent="-172085">
              <a:lnSpc>
                <a:spcPct val="100000"/>
              </a:lnSpc>
              <a:buFont typeface="Calibri"/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Pu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10" dirty="0">
                <a:latin typeface="Calibri"/>
                <a:cs typeface="Calibri"/>
              </a:rPr>
              <a:t>ha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25" dirty="0">
                <a:latin typeface="Calibri"/>
                <a:cs typeface="Calibri"/>
              </a:rPr>
              <a:t>o</a:t>
            </a:r>
            <a:r>
              <a:rPr sz="1600" spc="-15" dirty="0">
                <a:latin typeface="Calibri"/>
                <a:cs typeface="Calibri"/>
              </a:rPr>
              <a:t>w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25" dirty="0">
                <a:latin typeface="Calibri"/>
                <a:cs typeface="Calibri"/>
              </a:rPr>
              <a:t>c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t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p</a:t>
            </a:r>
            <a:r>
              <a:rPr sz="1600" spc="-25" dirty="0">
                <a:latin typeface="Calibri"/>
                <a:cs typeface="Calibri"/>
              </a:rPr>
              <a:t>ow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r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3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10" dirty="0">
                <a:latin typeface="Calibri"/>
                <a:cs typeface="Calibri"/>
              </a:rPr>
              <a:t>Enj</a:t>
            </a:r>
            <a:r>
              <a:rPr sz="1600" spc="-25" dirty="0">
                <a:latin typeface="Calibri"/>
                <a:cs typeface="Calibri"/>
              </a:rPr>
              <a:t>o</a:t>
            </a:r>
            <a:r>
              <a:rPr sz="1600" spc="-10" dirty="0">
                <a:latin typeface="Calibri"/>
                <a:cs typeface="Calibri"/>
              </a:rPr>
              <a:t>y</a:t>
            </a:r>
            <a:r>
              <a:rPr sz="1600" spc="5" dirty="0">
                <a:latin typeface="Calibri"/>
                <a:cs typeface="Calibri"/>
              </a:rPr>
              <a:t> 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dirty="0">
                <a:latin typeface="Calibri"/>
                <a:cs typeface="Calibri"/>
              </a:rPr>
              <a:t>li</a:t>
            </a:r>
            <a:r>
              <a:rPr sz="1600" spc="-10" dirty="0">
                <a:latin typeface="Calibri"/>
                <a:cs typeface="Calibri"/>
              </a:rPr>
              <a:t>ab</a:t>
            </a:r>
            <a:r>
              <a:rPr sz="1600" dirty="0">
                <a:latin typeface="Calibri"/>
                <a:cs typeface="Calibri"/>
              </a:rPr>
              <a:t>l</a:t>
            </a:r>
            <a:r>
              <a:rPr sz="1600" spc="-10" dirty="0">
                <a:latin typeface="Calibri"/>
                <a:cs typeface="Calibri"/>
              </a:rPr>
              <a:t>e</a:t>
            </a:r>
            <a:r>
              <a:rPr sz="1600" spc="-5" dirty="0">
                <a:latin typeface="Calibri"/>
                <a:cs typeface="Calibri"/>
              </a:rPr>
              <a:t> 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25" dirty="0">
                <a:latin typeface="Calibri"/>
                <a:cs typeface="Calibri"/>
              </a:rPr>
              <a:t>n</a:t>
            </a:r>
            <a:r>
              <a:rPr sz="1600" spc="-5" dirty="0">
                <a:latin typeface="Calibri"/>
                <a:cs typeface="Calibri"/>
              </a:rPr>
              <a:t>f</a:t>
            </a:r>
            <a:r>
              <a:rPr sz="1600" spc="-5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u</a:t>
            </a:r>
            <a:r>
              <a:rPr sz="1600" spc="-15" dirty="0">
                <a:latin typeface="Calibri"/>
                <a:cs typeface="Calibri"/>
              </a:rPr>
              <a:t>c</a:t>
            </a:r>
            <a:r>
              <a:rPr sz="1600" spc="-5" dirty="0">
                <a:latin typeface="Calibri"/>
                <a:cs typeface="Calibri"/>
              </a:rPr>
              <a:t>t</a:t>
            </a:r>
            <a:r>
              <a:rPr sz="1600" spc="-10" dirty="0">
                <a:latin typeface="Calibri"/>
                <a:cs typeface="Calibri"/>
              </a:rPr>
              <a:t>u</a:t>
            </a:r>
            <a:r>
              <a:rPr sz="1600" spc="-40" dirty="0">
                <a:latin typeface="Calibri"/>
                <a:cs typeface="Calibri"/>
              </a:rPr>
              <a:t>r</a:t>
            </a:r>
            <a:r>
              <a:rPr sz="1600" spc="-10" dirty="0">
                <a:latin typeface="Calibri"/>
                <a:cs typeface="Calibri"/>
              </a:rPr>
              <a:t>e</a:t>
            </a:r>
            <a:endParaRPr sz="1600">
              <a:latin typeface="Calibri"/>
              <a:cs typeface="Calibri"/>
            </a:endParaRPr>
          </a:p>
          <a:p>
            <a:pPr marL="184785" indent="-172085">
              <a:lnSpc>
                <a:spcPct val="100000"/>
              </a:lnSpc>
              <a:spcBef>
                <a:spcPts val="120"/>
              </a:spcBef>
              <a:buFont typeface="Calibri"/>
              <a:buChar char="•"/>
              <a:tabLst>
                <a:tab pos="185420" algn="l"/>
              </a:tabLst>
            </a:pPr>
            <a:r>
              <a:rPr sz="1600" spc="-35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v</a:t>
            </a:r>
            <a:r>
              <a:rPr sz="1600" spc="-15" dirty="0">
                <a:latin typeface="Calibri"/>
                <a:cs typeface="Calibri"/>
              </a:rPr>
              <a:t>o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 </a:t>
            </a:r>
            <a:r>
              <a:rPr sz="1600" spc="-10" dirty="0">
                <a:latin typeface="Calibri"/>
                <a:cs typeface="Calibri"/>
              </a:rPr>
              <a:t>d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a</a:t>
            </a:r>
            <a:r>
              <a:rPr sz="1600" spc="-25" dirty="0">
                <a:latin typeface="Calibri"/>
                <a:cs typeface="Calibri"/>
              </a:rPr>
              <a:t>s</a:t>
            </a:r>
            <a:r>
              <a:rPr sz="1600" spc="-20" dirty="0">
                <a:latin typeface="Calibri"/>
                <a:cs typeface="Calibri"/>
              </a:rPr>
              <a:t>t</a:t>
            </a:r>
            <a:r>
              <a:rPr sz="1600" spc="-15" dirty="0">
                <a:latin typeface="Calibri"/>
                <a:cs typeface="Calibri"/>
              </a:rPr>
              <a:t>e</a:t>
            </a:r>
            <a:r>
              <a:rPr sz="1600" spc="-10" dirty="0">
                <a:latin typeface="Calibri"/>
                <a:cs typeface="Calibri"/>
              </a:rPr>
              <a:t>r</a:t>
            </a:r>
            <a:r>
              <a:rPr sz="1600" spc="-20" dirty="0">
                <a:latin typeface="Calibri"/>
                <a:cs typeface="Calibri"/>
              </a:rPr>
              <a:t> </a:t>
            </a:r>
            <a:r>
              <a:rPr sz="1600" spc="-15" dirty="0">
                <a:latin typeface="Calibri"/>
                <a:cs typeface="Calibri"/>
              </a:rPr>
              <a:t>r</a:t>
            </a:r>
            <a:r>
              <a:rPr sz="1600" dirty="0">
                <a:latin typeface="Calibri"/>
                <a:cs typeface="Calibri"/>
              </a:rPr>
              <a:t>i</a:t>
            </a:r>
            <a:r>
              <a:rPr sz="1600" spc="-15" dirty="0">
                <a:latin typeface="Calibri"/>
                <a:cs typeface="Calibri"/>
              </a:rPr>
              <a:t>s</a:t>
            </a:r>
            <a:r>
              <a:rPr sz="1600" spc="-10" dirty="0">
                <a:latin typeface="Calibri"/>
                <a:cs typeface="Calibri"/>
              </a:rPr>
              <a:t>k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29" name="object 29"/>
          <p:cNvSpPr/>
          <p:nvPr/>
        </p:nvSpPr>
        <p:spPr>
          <a:xfrm>
            <a:off x="1348739" y="5350764"/>
            <a:ext cx="2414015" cy="120700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0" name="object 30"/>
          <p:cNvSpPr/>
          <p:nvPr/>
        </p:nvSpPr>
        <p:spPr>
          <a:xfrm>
            <a:off x="1385316" y="5446776"/>
            <a:ext cx="2407919" cy="107137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1410461" y="5392677"/>
            <a:ext cx="2291080" cy="1083945"/>
          </a:xfrm>
          <a:custGeom>
            <a:avLst/>
            <a:gdLst/>
            <a:ahLst/>
            <a:cxnLst/>
            <a:rect l="l" t="t" r="r" b="b"/>
            <a:pathLst>
              <a:path w="2291079" h="1083945">
                <a:moveTo>
                  <a:pt x="2109978" y="0"/>
                </a:moveTo>
                <a:lnTo>
                  <a:pt x="180594" y="0"/>
                </a:lnTo>
                <a:lnTo>
                  <a:pt x="165783" y="598"/>
                </a:lnTo>
                <a:lnTo>
                  <a:pt x="123514" y="9206"/>
                </a:lnTo>
                <a:lnTo>
                  <a:pt x="85467" y="27055"/>
                </a:lnTo>
                <a:lnTo>
                  <a:pt x="52897" y="52892"/>
                </a:lnTo>
                <a:lnTo>
                  <a:pt x="27058" y="85461"/>
                </a:lnTo>
                <a:lnTo>
                  <a:pt x="9207" y="123509"/>
                </a:lnTo>
                <a:lnTo>
                  <a:pt x="598" y="165781"/>
                </a:lnTo>
                <a:lnTo>
                  <a:pt x="0" y="180594"/>
                </a:lnTo>
                <a:lnTo>
                  <a:pt x="0" y="902957"/>
                </a:lnTo>
                <a:lnTo>
                  <a:pt x="5248" y="946359"/>
                </a:lnTo>
                <a:lnTo>
                  <a:pt x="20158" y="985956"/>
                </a:lnTo>
                <a:lnTo>
                  <a:pt x="43474" y="1020493"/>
                </a:lnTo>
                <a:lnTo>
                  <a:pt x="73940" y="1048717"/>
                </a:lnTo>
                <a:lnTo>
                  <a:pt x="110301" y="1069370"/>
                </a:lnTo>
                <a:lnTo>
                  <a:pt x="151302" y="1081200"/>
                </a:lnTo>
                <a:lnTo>
                  <a:pt x="180594" y="1083564"/>
                </a:lnTo>
                <a:lnTo>
                  <a:pt x="2109978" y="1083564"/>
                </a:lnTo>
                <a:lnTo>
                  <a:pt x="2153374" y="1078315"/>
                </a:lnTo>
                <a:lnTo>
                  <a:pt x="2192968" y="1063404"/>
                </a:lnTo>
                <a:lnTo>
                  <a:pt x="2227504" y="1040088"/>
                </a:lnTo>
                <a:lnTo>
                  <a:pt x="2255726" y="1009621"/>
                </a:lnTo>
                <a:lnTo>
                  <a:pt x="2276379" y="973257"/>
                </a:lnTo>
                <a:lnTo>
                  <a:pt x="2288208" y="932252"/>
                </a:lnTo>
                <a:lnTo>
                  <a:pt x="2290572" y="902957"/>
                </a:lnTo>
                <a:lnTo>
                  <a:pt x="2290572" y="180594"/>
                </a:lnTo>
                <a:lnTo>
                  <a:pt x="2285323" y="137193"/>
                </a:lnTo>
                <a:lnTo>
                  <a:pt x="2270413" y="97597"/>
                </a:lnTo>
                <a:lnTo>
                  <a:pt x="2247097" y="63062"/>
                </a:lnTo>
                <a:lnTo>
                  <a:pt x="2216631" y="34842"/>
                </a:lnTo>
                <a:lnTo>
                  <a:pt x="2180270" y="14191"/>
                </a:lnTo>
                <a:lnTo>
                  <a:pt x="2139269" y="2363"/>
                </a:lnTo>
                <a:lnTo>
                  <a:pt x="2109978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/>
          <p:nvPr/>
        </p:nvSpPr>
        <p:spPr>
          <a:xfrm>
            <a:off x="1410461" y="5392677"/>
            <a:ext cx="2291080" cy="1083945"/>
          </a:xfrm>
          <a:custGeom>
            <a:avLst/>
            <a:gdLst/>
            <a:ahLst/>
            <a:cxnLst/>
            <a:rect l="l" t="t" r="r" b="b"/>
            <a:pathLst>
              <a:path w="2291079" h="1083945">
                <a:moveTo>
                  <a:pt x="0" y="180594"/>
                </a:moveTo>
                <a:lnTo>
                  <a:pt x="5248" y="137193"/>
                </a:lnTo>
                <a:lnTo>
                  <a:pt x="20158" y="97597"/>
                </a:lnTo>
                <a:lnTo>
                  <a:pt x="43474" y="63062"/>
                </a:lnTo>
                <a:lnTo>
                  <a:pt x="73940" y="34842"/>
                </a:lnTo>
                <a:lnTo>
                  <a:pt x="110301" y="14191"/>
                </a:lnTo>
                <a:lnTo>
                  <a:pt x="151302" y="2363"/>
                </a:lnTo>
                <a:lnTo>
                  <a:pt x="180594" y="0"/>
                </a:lnTo>
                <a:lnTo>
                  <a:pt x="2109978" y="0"/>
                </a:lnTo>
                <a:lnTo>
                  <a:pt x="2153374" y="5248"/>
                </a:lnTo>
                <a:lnTo>
                  <a:pt x="2192968" y="20156"/>
                </a:lnTo>
                <a:lnTo>
                  <a:pt x="2227504" y="43470"/>
                </a:lnTo>
                <a:lnTo>
                  <a:pt x="2255726" y="73934"/>
                </a:lnTo>
                <a:lnTo>
                  <a:pt x="2276379" y="110295"/>
                </a:lnTo>
                <a:lnTo>
                  <a:pt x="2288208" y="151299"/>
                </a:lnTo>
                <a:lnTo>
                  <a:pt x="2290572" y="180594"/>
                </a:lnTo>
                <a:lnTo>
                  <a:pt x="2290572" y="902957"/>
                </a:lnTo>
                <a:lnTo>
                  <a:pt x="2285323" y="946359"/>
                </a:lnTo>
                <a:lnTo>
                  <a:pt x="2270413" y="985956"/>
                </a:lnTo>
                <a:lnTo>
                  <a:pt x="2247097" y="1020493"/>
                </a:lnTo>
                <a:lnTo>
                  <a:pt x="2216631" y="1048717"/>
                </a:lnTo>
                <a:lnTo>
                  <a:pt x="2180270" y="1069370"/>
                </a:lnTo>
                <a:lnTo>
                  <a:pt x="2139269" y="1081200"/>
                </a:lnTo>
                <a:lnTo>
                  <a:pt x="2109978" y="1083564"/>
                </a:lnTo>
                <a:lnTo>
                  <a:pt x="180594" y="1083564"/>
                </a:lnTo>
                <a:lnTo>
                  <a:pt x="137197" y="1078315"/>
                </a:lnTo>
                <a:lnTo>
                  <a:pt x="97603" y="1063404"/>
                </a:lnTo>
                <a:lnTo>
                  <a:pt x="63067" y="1040088"/>
                </a:lnTo>
                <a:lnTo>
                  <a:pt x="34845" y="1009621"/>
                </a:lnTo>
                <a:lnTo>
                  <a:pt x="14192" y="973257"/>
                </a:lnTo>
                <a:lnTo>
                  <a:pt x="2363" y="932252"/>
                </a:lnTo>
                <a:lnTo>
                  <a:pt x="0" y="902957"/>
                </a:lnTo>
                <a:lnTo>
                  <a:pt x="0" y="180594"/>
                </a:lnTo>
                <a:close/>
              </a:path>
            </a:pathLst>
          </a:custGeom>
          <a:ln w="3810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3" name="object 33"/>
          <p:cNvSpPr txBox="1"/>
          <p:nvPr/>
        </p:nvSpPr>
        <p:spPr>
          <a:xfrm>
            <a:off x="1600739" y="5610476"/>
            <a:ext cx="1909445" cy="665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15010" marR="5080" indent="-702945">
              <a:lnSpc>
                <a:spcPts val="2640"/>
              </a:lnSpc>
            </a:pPr>
            <a:r>
              <a:rPr sz="2400" spc="-25" dirty="0">
                <a:solidFill>
                  <a:srgbClr val="FFFFFF"/>
                </a:solidFill>
                <a:latin typeface="Calibri"/>
                <a:cs typeface="Calibri"/>
              </a:rPr>
              <a:t>Mi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ss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2400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Cri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2400" spc="-20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2400" dirty="0">
                <a:solidFill>
                  <a:srgbClr val="FFFFFF"/>
                </a:solidFill>
                <a:latin typeface="Calibri"/>
                <a:cs typeface="Calibri"/>
              </a:rPr>
              <a:t>al </a:t>
            </a:r>
            <a:r>
              <a:rPr sz="2400" spc="-5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2400" spc="-15" dirty="0">
                <a:solidFill>
                  <a:srgbClr val="FFFFFF"/>
                </a:solidFill>
                <a:latin typeface="Calibri"/>
                <a:cs typeface="Calibri"/>
              </a:rPr>
              <a:t>ps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34" name="object 3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631072560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670047" y="1524000"/>
            <a:ext cx="3803903" cy="449884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/>
          <p:nvPr/>
        </p:nvSpPr>
        <p:spPr>
          <a:xfrm>
            <a:off x="535940" y="171704"/>
            <a:ext cx="6868795" cy="202946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H</a:t>
            </a:r>
            <a:r>
              <a:rPr sz="3600" b="1" spc="-40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w</a:t>
            </a:r>
            <a:r>
              <a:rPr sz="3600" b="1" spc="2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mpo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k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in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 d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isi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s?</a:t>
            </a:r>
            <a:endParaRPr sz="3600">
              <a:latin typeface="Calibri"/>
              <a:cs typeface="Calibri"/>
            </a:endParaRPr>
          </a:p>
          <a:p>
            <a:pPr>
              <a:lnSpc>
                <a:spcPct val="100000"/>
              </a:lnSpc>
              <a:spcBef>
                <a:spcPts val="31"/>
              </a:spcBef>
            </a:pPr>
            <a:endParaRPr sz="305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</a:pPr>
            <a:r>
              <a:rPr sz="3600" b="1" dirty="0">
                <a:latin typeface="Calibri"/>
                <a:cs typeface="Calibri"/>
              </a:rPr>
              <a:t>. . . </a:t>
            </a:r>
            <a:r>
              <a:rPr sz="3600" b="1" spc="-15" dirty="0">
                <a:latin typeface="Calibri"/>
                <a:cs typeface="Calibri"/>
              </a:rPr>
              <a:t>It </a:t>
            </a:r>
            <a:r>
              <a:rPr sz="3600" b="1" spc="-20" dirty="0">
                <a:latin typeface="Calibri"/>
                <a:cs typeface="Calibri"/>
              </a:rPr>
              <a:t>depends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2382304165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dirty="0"/>
              <a:t>Q</a:t>
            </a:r>
            <a:r>
              <a:rPr sz="3600" spc="-20" dirty="0"/>
              <a:t>u</a:t>
            </a:r>
            <a:r>
              <a:rPr sz="3600" spc="-25" dirty="0"/>
              <a:t>a</a:t>
            </a:r>
            <a:r>
              <a:rPr sz="3600" spc="-15" dirty="0"/>
              <a:t>lity</a:t>
            </a:r>
            <a:r>
              <a:rPr sz="3600" dirty="0"/>
              <a:t> </a:t>
            </a:r>
            <a:r>
              <a:rPr sz="3600" spc="-25" dirty="0"/>
              <a:t>o</a:t>
            </a:r>
            <a:r>
              <a:rPr sz="3600" dirty="0"/>
              <a:t>f </a:t>
            </a:r>
            <a:r>
              <a:rPr sz="3600" spc="-15" dirty="0"/>
              <a:t>Li</a:t>
            </a:r>
            <a:r>
              <a:rPr sz="3600" spc="-60" dirty="0"/>
              <a:t>f</a:t>
            </a:r>
            <a:r>
              <a:rPr sz="3600" dirty="0"/>
              <a:t>e</a:t>
            </a:r>
            <a:r>
              <a:rPr sz="3600" spc="-15" dirty="0"/>
              <a:t> </a:t>
            </a:r>
            <a:r>
              <a:rPr sz="3600" spc="-50" dirty="0"/>
              <a:t>v</a:t>
            </a:r>
            <a:r>
              <a:rPr sz="3600" spc="-25" dirty="0"/>
              <a:t>a</a:t>
            </a:r>
            <a:r>
              <a:rPr sz="3600" dirty="0"/>
              <a:t>r</a:t>
            </a:r>
            <a:r>
              <a:rPr sz="3600" spc="-10" dirty="0"/>
              <a:t>i</a:t>
            </a:r>
            <a:r>
              <a:rPr sz="3600" spc="-25" dirty="0"/>
              <a:t>a</a:t>
            </a:r>
            <a:r>
              <a:rPr sz="3600" spc="-15" dirty="0"/>
              <a:t>bl</a:t>
            </a:r>
            <a:r>
              <a:rPr sz="3600" spc="-5" dirty="0"/>
              <a:t>e</a:t>
            </a:r>
            <a:r>
              <a:rPr sz="3600" dirty="0"/>
              <a:t>s</a:t>
            </a:r>
            <a:r>
              <a:rPr sz="3600" spc="-10" dirty="0"/>
              <a:t> </a:t>
            </a:r>
            <a:r>
              <a:rPr sz="3600" spc="-80" dirty="0"/>
              <a:t>r</a:t>
            </a:r>
            <a:r>
              <a:rPr sz="3600" spc="-25" dirty="0"/>
              <a:t>a</a:t>
            </a:r>
            <a:r>
              <a:rPr sz="3600" spc="-35" dirty="0"/>
              <a:t>r</a:t>
            </a:r>
            <a:r>
              <a:rPr sz="3600" spc="-5" dirty="0"/>
              <a:t>e</a:t>
            </a:r>
            <a:r>
              <a:rPr sz="3600" dirty="0"/>
              <a:t>l</a:t>
            </a:r>
            <a:r>
              <a:rPr sz="3600" spc="-20" dirty="0"/>
              <a:t>y</a:t>
            </a:r>
            <a:r>
              <a:rPr sz="3600" spc="-35" dirty="0"/>
              <a:t> </a:t>
            </a:r>
            <a:r>
              <a:rPr sz="3600" dirty="0"/>
              <a:t>dr</a:t>
            </a:r>
            <a:r>
              <a:rPr sz="3600" spc="-10" dirty="0"/>
              <a:t>i</a:t>
            </a:r>
            <a:r>
              <a:rPr sz="3600" spc="-35" dirty="0"/>
              <a:t>v</a:t>
            </a:r>
            <a:r>
              <a:rPr sz="3600" dirty="0"/>
              <a:t>e </a:t>
            </a:r>
            <a:r>
              <a:rPr sz="3600" spc="-10" dirty="0"/>
              <a:t>l</a:t>
            </a:r>
            <a:r>
              <a:rPr sz="3600" spc="-25" dirty="0"/>
              <a:t>o</a:t>
            </a:r>
            <a:r>
              <a:rPr sz="3600" spc="-20" dirty="0"/>
              <a:t>c</a:t>
            </a:r>
            <a:r>
              <a:rPr sz="3600" spc="-60" dirty="0"/>
              <a:t>a</a:t>
            </a:r>
            <a:r>
              <a:rPr sz="3600" spc="-15" dirty="0"/>
              <a:t>ti</a:t>
            </a:r>
            <a:r>
              <a:rPr sz="3600" spc="-25" dirty="0"/>
              <a:t>o</a:t>
            </a:r>
            <a:r>
              <a:rPr sz="3600" spc="-20" dirty="0"/>
              <a:t>n</a:t>
            </a:r>
            <a:r>
              <a:rPr sz="3600" spc="25" dirty="0"/>
              <a:t> </a:t>
            </a:r>
            <a:r>
              <a:rPr sz="3600" dirty="0"/>
              <a:t>dec</a:t>
            </a:r>
            <a:r>
              <a:rPr sz="3600" spc="-15" dirty="0"/>
              <a:t>isi</a:t>
            </a:r>
            <a:r>
              <a:rPr sz="3600" spc="-25" dirty="0"/>
              <a:t>o</a:t>
            </a:r>
            <a:r>
              <a:rPr sz="3600" spc="-20" dirty="0"/>
              <a:t>ns</a:t>
            </a:r>
            <a:endParaRPr sz="3600"/>
          </a:p>
        </p:txBody>
      </p:sp>
      <p:sp>
        <p:nvSpPr>
          <p:cNvPr id="3" name="object 3"/>
          <p:cNvSpPr/>
          <p:nvPr/>
        </p:nvSpPr>
        <p:spPr>
          <a:xfrm>
            <a:off x="4354829" y="3460241"/>
            <a:ext cx="3739515" cy="216535"/>
          </a:xfrm>
          <a:custGeom>
            <a:avLst/>
            <a:gdLst/>
            <a:ahLst/>
            <a:cxnLst/>
            <a:rect l="l" t="t" r="r" b="b"/>
            <a:pathLst>
              <a:path w="3739515" h="216535">
                <a:moveTo>
                  <a:pt x="0" y="0"/>
                </a:moveTo>
                <a:lnTo>
                  <a:pt x="0" y="108153"/>
                </a:lnTo>
                <a:lnTo>
                  <a:pt x="3739222" y="108153"/>
                </a:lnTo>
                <a:lnTo>
                  <a:pt x="3739222" y="216319"/>
                </a:lnTo>
              </a:path>
            </a:pathLst>
          </a:custGeom>
          <a:ln w="2590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354829" y="3460241"/>
            <a:ext cx="2493010" cy="216535"/>
          </a:xfrm>
          <a:custGeom>
            <a:avLst/>
            <a:gdLst/>
            <a:ahLst/>
            <a:cxnLst/>
            <a:rect l="l" t="t" r="r" b="b"/>
            <a:pathLst>
              <a:path w="2493009" h="216535">
                <a:moveTo>
                  <a:pt x="0" y="0"/>
                </a:moveTo>
                <a:lnTo>
                  <a:pt x="0" y="108153"/>
                </a:lnTo>
                <a:lnTo>
                  <a:pt x="2492806" y="108153"/>
                </a:lnTo>
                <a:lnTo>
                  <a:pt x="2492806" y="216319"/>
                </a:lnTo>
              </a:path>
            </a:pathLst>
          </a:custGeom>
          <a:ln w="2590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354829" y="3460241"/>
            <a:ext cx="1246505" cy="216535"/>
          </a:xfrm>
          <a:custGeom>
            <a:avLst/>
            <a:gdLst/>
            <a:ahLst/>
            <a:cxnLst/>
            <a:rect l="l" t="t" r="r" b="b"/>
            <a:pathLst>
              <a:path w="1246504" h="216535">
                <a:moveTo>
                  <a:pt x="0" y="0"/>
                </a:moveTo>
                <a:lnTo>
                  <a:pt x="0" y="108153"/>
                </a:lnTo>
                <a:lnTo>
                  <a:pt x="1246403" y="108153"/>
                </a:lnTo>
                <a:lnTo>
                  <a:pt x="1246403" y="216319"/>
                </a:lnTo>
              </a:path>
            </a:pathLst>
          </a:custGeom>
          <a:ln w="25907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354829" y="3460241"/>
            <a:ext cx="0" cy="216535"/>
          </a:xfrm>
          <a:custGeom>
            <a:avLst/>
            <a:gdLst/>
            <a:ahLst/>
            <a:cxnLst/>
            <a:rect l="l" t="t" r="r" b="b"/>
            <a:pathLst>
              <a:path h="216535">
                <a:moveTo>
                  <a:pt x="0" y="0"/>
                </a:moveTo>
                <a:lnTo>
                  <a:pt x="0" y="216319"/>
                </a:lnTo>
              </a:path>
            </a:pathLst>
          </a:custGeom>
          <a:ln w="2590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3108200" y="3460241"/>
            <a:ext cx="1246505" cy="216535"/>
          </a:xfrm>
          <a:custGeom>
            <a:avLst/>
            <a:gdLst/>
            <a:ahLst/>
            <a:cxnLst/>
            <a:rect l="l" t="t" r="r" b="b"/>
            <a:pathLst>
              <a:path w="1246504" h="216535">
                <a:moveTo>
                  <a:pt x="1246403" y="0"/>
                </a:moveTo>
                <a:lnTo>
                  <a:pt x="1246403" y="108153"/>
                </a:lnTo>
                <a:lnTo>
                  <a:pt x="0" y="108153"/>
                </a:lnTo>
                <a:lnTo>
                  <a:pt x="0" y="216319"/>
                </a:lnTo>
              </a:path>
            </a:pathLst>
          </a:custGeom>
          <a:ln w="25907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61571" y="3460241"/>
            <a:ext cx="2493010" cy="216535"/>
          </a:xfrm>
          <a:custGeom>
            <a:avLst/>
            <a:gdLst/>
            <a:ahLst/>
            <a:cxnLst/>
            <a:rect l="l" t="t" r="r" b="b"/>
            <a:pathLst>
              <a:path w="2493010" h="216535">
                <a:moveTo>
                  <a:pt x="2492806" y="0"/>
                </a:moveTo>
                <a:lnTo>
                  <a:pt x="2492806" y="108153"/>
                </a:lnTo>
                <a:lnTo>
                  <a:pt x="0" y="108153"/>
                </a:lnTo>
                <a:lnTo>
                  <a:pt x="0" y="216319"/>
                </a:lnTo>
              </a:path>
            </a:pathLst>
          </a:custGeom>
          <a:ln w="2590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14928" y="3460241"/>
            <a:ext cx="3739515" cy="216535"/>
          </a:xfrm>
          <a:custGeom>
            <a:avLst/>
            <a:gdLst/>
            <a:ahLst/>
            <a:cxnLst/>
            <a:rect l="l" t="t" r="r" b="b"/>
            <a:pathLst>
              <a:path w="3739515" h="216535">
                <a:moveTo>
                  <a:pt x="3739222" y="0"/>
                </a:moveTo>
                <a:lnTo>
                  <a:pt x="3739222" y="108153"/>
                </a:lnTo>
                <a:lnTo>
                  <a:pt x="0" y="108153"/>
                </a:lnTo>
                <a:lnTo>
                  <a:pt x="0" y="216319"/>
                </a:lnTo>
              </a:path>
            </a:pathLst>
          </a:custGeom>
          <a:ln w="25908">
            <a:solidFill>
              <a:srgbClr val="9BBB59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794759" y="2642615"/>
            <a:ext cx="1118615" cy="92354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 txBox="1"/>
          <p:nvPr/>
        </p:nvSpPr>
        <p:spPr>
          <a:xfrm>
            <a:off x="4000102" y="2775068"/>
            <a:ext cx="708660" cy="60007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400" algn="just">
              <a:lnSpc>
                <a:spcPct val="115399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Locati</a:t>
            </a:r>
            <a:r>
              <a:rPr sz="1200" b="1" spc="-20" dirty="0">
                <a:latin typeface="Lucida Sans Unicode"/>
                <a:cs typeface="Lucida Sans Unicode"/>
              </a:rPr>
              <a:t>o</a:t>
            </a:r>
            <a:r>
              <a:rPr sz="1200" b="1" spc="-10" dirty="0">
                <a:latin typeface="Lucida Sans Unicode"/>
                <a:cs typeface="Lucida Sans Unicode"/>
              </a:rPr>
              <a:t>n</a:t>
            </a:r>
            <a:r>
              <a:rPr sz="1200" b="1" spc="-5" dirty="0">
                <a:latin typeface="Lucida Sans Unicode"/>
                <a:cs typeface="Lucida Sans Unicode"/>
              </a:rPr>
              <a:t> </a:t>
            </a:r>
            <a:r>
              <a:rPr sz="1200" b="1" dirty="0">
                <a:latin typeface="Lucida Sans Unicode"/>
                <a:cs typeface="Lucida Sans Unicode"/>
              </a:rPr>
              <a:t>D</a:t>
            </a:r>
            <a:r>
              <a:rPr sz="1200" b="1" spc="0" dirty="0">
                <a:latin typeface="Lucida Sans Unicode"/>
                <a:cs typeface="Lucida Sans Unicode"/>
              </a:rPr>
              <a:t>e</a:t>
            </a:r>
            <a:r>
              <a:rPr sz="1200" b="1" spc="-5" dirty="0">
                <a:latin typeface="Lucida Sans Unicode"/>
                <a:cs typeface="Lucida Sans Unicode"/>
              </a:rPr>
              <a:t>cisi</a:t>
            </a:r>
            <a:r>
              <a:rPr sz="1200" b="1" spc="-20" dirty="0">
                <a:latin typeface="Lucida Sans Unicode"/>
                <a:cs typeface="Lucida Sans Unicode"/>
              </a:rPr>
              <a:t>o</a:t>
            </a:r>
            <a:r>
              <a:rPr sz="1200" b="1" spc="-10" dirty="0">
                <a:latin typeface="Lucida Sans Unicode"/>
                <a:cs typeface="Lucida Sans Unicode"/>
              </a:rPr>
              <a:t>n</a:t>
            </a:r>
            <a:r>
              <a:rPr sz="1200" b="1" spc="-5" dirty="0">
                <a:latin typeface="Lucida Sans Unicode"/>
                <a:cs typeface="Lucida Sans Unicode"/>
              </a:rPr>
              <a:t> Va</a:t>
            </a:r>
            <a:r>
              <a:rPr sz="1200" b="1" spc="0" dirty="0">
                <a:latin typeface="Lucida Sans Unicode"/>
                <a:cs typeface="Lucida Sans Unicode"/>
              </a:rPr>
              <a:t>ri</a:t>
            </a:r>
            <a:r>
              <a:rPr sz="1200" b="1" spc="-15" dirty="0">
                <a:latin typeface="Lucida Sans Unicode"/>
                <a:cs typeface="Lucida Sans Unicode"/>
              </a:rPr>
              <a:t>a</a:t>
            </a:r>
            <a:r>
              <a:rPr sz="1200" b="1" spc="-10" dirty="0">
                <a:latin typeface="Lucida Sans Unicode"/>
                <a:cs typeface="Lucida Sans Unicode"/>
              </a:rPr>
              <a:t>bles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2" name="object 12"/>
          <p:cNvSpPr/>
          <p:nvPr/>
        </p:nvSpPr>
        <p:spPr>
          <a:xfrm>
            <a:off x="56388" y="3651503"/>
            <a:ext cx="1117091" cy="603503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204496" y="3855982"/>
            <a:ext cx="8197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R</a:t>
            </a:r>
            <a:r>
              <a:rPr sz="1200" b="1" spc="0" dirty="0">
                <a:latin typeface="Lucida Sans Unicode"/>
                <a:cs typeface="Lucida Sans Unicode"/>
              </a:rPr>
              <a:t>e</a:t>
            </a:r>
            <a:r>
              <a:rPr sz="1200" b="1" spc="-5" dirty="0">
                <a:latin typeface="Lucida Sans Unicode"/>
                <a:cs typeface="Lucida Sans Unicode"/>
              </a:rPr>
              <a:t>g</a:t>
            </a:r>
            <a:r>
              <a:rPr sz="1200" b="1" dirty="0">
                <a:latin typeface="Lucida Sans Unicode"/>
                <a:cs typeface="Lucida Sans Unicode"/>
              </a:rPr>
              <a:t>u</a:t>
            </a:r>
            <a:r>
              <a:rPr sz="1200" b="1" spc="-5" dirty="0">
                <a:latin typeface="Lucida Sans Unicode"/>
                <a:cs typeface="Lucida Sans Unicode"/>
              </a:rPr>
              <a:t>l</a:t>
            </a:r>
            <a:r>
              <a:rPr sz="1200" b="1" spc="-15" dirty="0">
                <a:latin typeface="Lucida Sans Unicode"/>
                <a:cs typeface="Lucida Sans Unicode"/>
              </a:rPr>
              <a:t>at</a:t>
            </a:r>
            <a:r>
              <a:rPr sz="1200" b="1" spc="-5" dirty="0">
                <a:latin typeface="Lucida Sans Unicode"/>
                <a:cs typeface="Lucida Sans Unicode"/>
              </a:rPr>
              <a:t>io</a:t>
            </a:r>
            <a:r>
              <a:rPr sz="1200" b="1" spc="-10" dirty="0">
                <a:latin typeface="Lucida Sans Unicode"/>
                <a:cs typeface="Lucida Sans Unicode"/>
              </a:rPr>
              <a:t>n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1485954" y="3750604"/>
            <a:ext cx="74803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39395" marR="5080" indent="-227329">
              <a:lnSpc>
                <a:spcPct val="114999"/>
              </a:lnSpc>
            </a:pPr>
            <a:r>
              <a:rPr sz="1200" b="1" spc="0" dirty="0">
                <a:latin typeface="Lucida Sans Unicode"/>
                <a:cs typeface="Lucida Sans Unicode"/>
              </a:rPr>
              <a:t>Q</a:t>
            </a:r>
            <a:r>
              <a:rPr sz="1200" b="1" dirty="0">
                <a:latin typeface="Lucida Sans Unicode"/>
                <a:cs typeface="Lucida Sans Unicode"/>
              </a:rPr>
              <a:t>u</a:t>
            </a:r>
            <a:r>
              <a:rPr sz="1200" b="1" spc="-5" dirty="0">
                <a:latin typeface="Lucida Sans Unicode"/>
                <a:cs typeface="Lucida Sans Unicode"/>
              </a:rPr>
              <a:t>ali</a:t>
            </a:r>
            <a:r>
              <a:rPr sz="1200" b="1" dirty="0">
                <a:latin typeface="Lucida Sans Unicode"/>
                <a:cs typeface="Lucida Sans Unicode"/>
              </a:rPr>
              <a:t>t</a:t>
            </a:r>
            <a:r>
              <a:rPr sz="1200" b="1" spc="-10" dirty="0">
                <a:latin typeface="Lucida Sans Unicode"/>
                <a:cs typeface="Lucida Sans Unicode"/>
              </a:rPr>
              <a:t>y</a:t>
            </a:r>
            <a:r>
              <a:rPr sz="1200" b="1" spc="-40" dirty="0">
                <a:latin typeface="Lucida Sans Unicode"/>
                <a:cs typeface="Lucida Sans Unicode"/>
              </a:rPr>
              <a:t> </a:t>
            </a:r>
            <a:r>
              <a:rPr sz="1200" b="1" spc="-5" dirty="0">
                <a:latin typeface="Lucida Sans Unicode"/>
                <a:cs typeface="Lucida Sans Unicode"/>
              </a:rPr>
              <a:t>of L</a:t>
            </a:r>
            <a:r>
              <a:rPr sz="1200" b="1" spc="0" dirty="0">
                <a:latin typeface="Lucida Sans Unicode"/>
                <a:cs typeface="Lucida Sans Unicode"/>
              </a:rPr>
              <a:t>if</a:t>
            </a:r>
            <a:r>
              <a:rPr sz="1200" b="1" spc="-10" dirty="0">
                <a:latin typeface="Lucida Sans Unicode"/>
                <a:cs typeface="Lucida Sans Unicode"/>
              </a:rPr>
              <a:t>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5" name="object 15"/>
          <p:cNvSpPr/>
          <p:nvPr/>
        </p:nvSpPr>
        <p:spPr>
          <a:xfrm>
            <a:off x="1301496" y="3622547"/>
            <a:ext cx="2474975" cy="70865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2587612" y="3750604"/>
            <a:ext cx="1040130" cy="3886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255904">
              <a:lnSpc>
                <a:spcPct val="114999"/>
              </a:lnSpc>
            </a:pPr>
            <a:r>
              <a:rPr sz="1200" b="1" spc="0" dirty="0">
                <a:latin typeface="Lucida Sans Unicode"/>
                <a:cs typeface="Lucida Sans Unicode"/>
              </a:rPr>
              <a:t>Si</a:t>
            </a:r>
            <a:r>
              <a:rPr sz="1200" b="1" dirty="0">
                <a:latin typeface="Lucida Sans Unicode"/>
                <a:cs typeface="Lucida Sans Unicode"/>
              </a:rPr>
              <a:t>t</a:t>
            </a:r>
            <a:r>
              <a:rPr sz="1200" b="1" spc="-10" dirty="0">
                <a:latin typeface="Lucida Sans Unicode"/>
                <a:cs typeface="Lucida Sans Unicode"/>
              </a:rPr>
              <a:t>es</a:t>
            </a:r>
            <a:r>
              <a:rPr sz="1200" b="1" spc="-35" dirty="0">
                <a:latin typeface="Lucida Sans Unicode"/>
                <a:cs typeface="Lucida Sans Unicode"/>
              </a:rPr>
              <a:t> </a:t>
            </a:r>
            <a:r>
              <a:rPr sz="1200" b="1" spc="-10" dirty="0">
                <a:latin typeface="Lucida Sans Unicode"/>
                <a:cs typeface="Lucida Sans Unicode"/>
              </a:rPr>
              <a:t>&amp;</a:t>
            </a:r>
            <a:r>
              <a:rPr sz="1200" b="1" spc="-5" dirty="0">
                <a:latin typeface="Lucida Sans Unicode"/>
                <a:cs typeface="Lucida Sans Unicode"/>
              </a:rPr>
              <a:t> </a:t>
            </a:r>
            <a:r>
              <a:rPr sz="1200" b="1" dirty="0">
                <a:latin typeface="Lucida Sans Unicode"/>
                <a:cs typeface="Lucida Sans Unicode"/>
              </a:rPr>
              <a:t>Inf</a:t>
            </a:r>
            <a:r>
              <a:rPr sz="1200" b="1" spc="-5" dirty="0">
                <a:latin typeface="Lucida Sans Unicode"/>
                <a:cs typeface="Lucida Sans Unicode"/>
              </a:rPr>
              <a:t>r</a:t>
            </a:r>
            <a:r>
              <a:rPr sz="1200" b="1" spc="-15" dirty="0">
                <a:latin typeface="Lucida Sans Unicode"/>
                <a:cs typeface="Lucida Sans Unicode"/>
              </a:rPr>
              <a:t>a</a:t>
            </a:r>
            <a:r>
              <a:rPr sz="1200" b="1" spc="-10" dirty="0">
                <a:latin typeface="Lucida Sans Unicode"/>
                <a:cs typeface="Lucida Sans Unicode"/>
              </a:rPr>
              <a:t>s</a:t>
            </a:r>
            <a:r>
              <a:rPr sz="1200" b="1" dirty="0">
                <a:latin typeface="Lucida Sans Unicode"/>
                <a:cs typeface="Lucida Sans Unicode"/>
              </a:rPr>
              <a:t>t</a:t>
            </a:r>
            <a:r>
              <a:rPr sz="1200" b="1" spc="-5" dirty="0">
                <a:latin typeface="Lucida Sans Unicode"/>
                <a:cs typeface="Lucida Sans Unicode"/>
              </a:rPr>
              <a:t>r</a:t>
            </a:r>
            <a:r>
              <a:rPr sz="1200" b="1" spc="-15" dirty="0">
                <a:latin typeface="Lucida Sans Unicode"/>
                <a:cs typeface="Lucida Sans Unicode"/>
              </a:rPr>
              <a:t>uctu</a:t>
            </a:r>
            <a:r>
              <a:rPr sz="1200" b="1" spc="-10" dirty="0">
                <a:latin typeface="Lucida Sans Unicode"/>
                <a:cs typeface="Lucida Sans Unicode"/>
              </a:rPr>
              <a:t>re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7" name="object 17"/>
          <p:cNvSpPr/>
          <p:nvPr/>
        </p:nvSpPr>
        <p:spPr>
          <a:xfrm>
            <a:off x="3794759" y="3651503"/>
            <a:ext cx="1118615" cy="60350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4184538" y="3855982"/>
            <a:ext cx="33718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R</a:t>
            </a:r>
            <a:r>
              <a:rPr sz="1200" b="1" spc="0" dirty="0">
                <a:latin typeface="Lucida Sans Unicode"/>
                <a:cs typeface="Lucida Sans Unicode"/>
              </a:rPr>
              <a:t>is</a:t>
            </a:r>
            <a:r>
              <a:rPr sz="1200" b="1" spc="-10" dirty="0">
                <a:latin typeface="Lucida Sans Unicode"/>
                <a:cs typeface="Lucida Sans Unicode"/>
              </a:rPr>
              <a:t>k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19" name="object 19"/>
          <p:cNvSpPr/>
          <p:nvPr/>
        </p:nvSpPr>
        <p:spPr>
          <a:xfrm>
            <a:off x="5041391" y="3651503"/>
            <a:ext cx="1118603" cy="603503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5234348" y="3855982"/>
            <a:ext cx="73152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P</a:t>
            </a:r>
            <a:r>
              <a:rPr sz="1200" b="1" spc="0" dirty="0">
                <a:latin typeface="Lucida Sans Unicode"/>
                <a:cs typeface="Lucida Sans Unicode"/>
              </a:rPr>
              <a:t>r</a:t>
            </a:r>
            <a:r>
              <a:rPr sz="1200" b="1" spc="-5" dirty="0">
                <a:latin typeface="Lucida Sans Unicode"/>
                <a:cs typeface="Lucida Sans Unicode"/>
              </a:rPr>
              <a:t>oxi</a:t>
            </a:r>
            <a:r>
              <a:rPr sz="1200" b="1" spc="-20" dirty="0">
                <a:latin typeface="Lucida Sans Unicode"/>
                <a:cs typeface="Lucida Sans Unicode"/>
              </a:rPr>
              <a:t>m</a:t>
            </a:r>
            <a:r>
              <a:rPr sz="1200" b="1" spc="-5" dirty="0">
                <a:latin typeface="Lucida Sans Unicode"/>
                <a:cs typeface="Lucida Sans Unicode"/>
              </a:rPr>
              <a:t>i</a:t>
            </a:r>
            <a:r>
              <a:rPr sz="1200" b="1" dirty="0">
                <a:latin typeface="Lucida Sans Unicode"/>
                <a:cs typeface="Lucida Sans Unicode"/>
              </a:rPr>
              <a:t>t</a:t>
            </a:r>
            <a:r>
              <a:rPr sz="1200" b="1" spc="-10" dirty="0">
                <a:latin typeface="Lucida Sans Unicode"/>
                <a:cs typeface="Lucida Sans Unicode"/>
              </a:rPr>
              <a:t>y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6288023" y="3651503"/>
            <a:ext cx="1118615" cy="603503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 txBox="1"/>
          <p:nvPr/>
        </p:nvSpPr>
        <p:spPr>
          <a:xfrm>
            <a:off x="6625503" y="3855982"/>
            <a:ext cx="44259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Co</a:t>
            </a:r>
            <a:r>
              <a:rPr sz="1200" b="1" dirty="0">
                <a:latin typeface="Lucida Sans Unicode"/>
                <a:cs typeface="Lucida Sans Unicode"/>
              </a:rPr>
              <a:t>s</a:t>
            </a:r>
            <a:r>
              <a:rPr sz="1200" b="1" spc="-5" dirty="0">
                <a:latin typeface="Lucida Sans Unicode"/>
                <a:cs typeface="Lucida Sans Unicode"/>
              </a:rPr>
              <a:t>ts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3" name="object 23"/>
          <p:cNvSpPr/>
          <p:nvPr/>
        </p:nvSpPr>
        <p:spPr>
          <a:xfrm>
            <a:off x="7534655" y="3651503"/>
            <a:ext cx="1118615" cy="603503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object 24"/>
          <p:cNvSpPr txBox="1"/>
          <p:nvPr/>
        </p:nvSpPr>
        <p:spPr>
          <a:xfrm>
            <a:off x="7847557" y="3855982"/>
            <a:ext cx="4908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5" dirty="0">
                <a:latin typeface="Lucida Sans Unicode"/>
                <a:cs typeface="Lucida Sans Unicode"/>
              </a:rPr>
              <a:t>Ta</a:t>
            </a:r>
            <a:r>
              <a:rPr sz="1200" b="1" spc="0" dirty="0">
                <a:latin typeface="Lucida Sans Unicode"/>
                <a:cs typeface="Lucida Sans Unicode"/>
              </a:rPr>
              <a:t>l</a:t>
            </a:r>
            <a:r>
              <a:rPr sz="1200" b="1" spc="-10" dirty="0">
                <a:latin typeface="Lucida Sans Unicode"/>
                <a:cs typeface="Lucida Sans Unicode"/>
              </a:rPr>
              <a:t>e</a:t>
            </a:r>
            <a:r>
              <a:rPr sz="1200" b="1" spc="-15" dirty="0">
                <a:latin typeface="Lucida Sans Unicode"/>
                <a:cs typeface="Lucida Sans Unicode"/>
              </a:rPr>
              <a:t>n</a:t>
            </a:r>
            <a:r>
              <a:rPr sz="1200" b="1" spc="-5" dirty="0">
                <a:latin typeface="Lucida Sans Unicode"/>
                <a:cs typeface="Lucida Sans Unicode"/>
              </a:rPr>
              <a:t>t</a:t>
            </a:r>
            <a:endParaRPr sz="1200">
              <a:latin typeface="Lucida Sans Unicode"/>
              <a:cs typeface="Lucida Sans Unicode"/>
            </a:endParaRPr>
          </a:p>
        </p:txBody>
      </p:sp>
      <p:sp>
        <p:nvSpPr>
          <p:cNvPr id="25" name="object 25"/>
          <p:cNvSpPr/>
          <p:nvPr/>
        </p:nvSpPr>
        <p:spPr>
          <a:xfrm>
            <a:off x="320040" y="4572000"/>
            <a:ext cx="8068056" cy="533400"/>
          </a:xfrm>
          <a:prstGeom prst="rect">
            <a:avLst/>
          </a:prstGeom>
          <a:blipFill>
            <a:blip r:embed="rId10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98754" y="4751704"/>
            <a:ext cx="181673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>
                <a:latin typeface="Calibri"/>
                <a:cs typeface="Calibri"/>
              </a:rPr>
              <a:t>G</a:t>
            </a:r>
            <a:r>
              <a:rPr sz="1400" b="1" dirty="0">
                <a:latin typeface="Calibri"/>
                <a:cs typeface="Calibri"/>
              </a:rPr>
              <a:t>ene</a:t>
            </a:r>
            <a:r>
              <a:rPr sz="1400" b="1" spc="-30" dirty="0">
                <a:latin typeface="Calibri"/>
                <a:cs typeface="Calibri"/>
              </a:rPr>
              <a:t>r</a:t>
            </a:r>
            <a:r>
              <a:rPr sz="1400" b="1" spc="-10" dirty="0">
                <a:latin typeface="Calibri"/>
                <a:cs typeface="Calibri"/>
              </a:rPr>
              <a:t>a</a:t>
            </a:r>
            <a:r>
              <a:rPr sz="1400" b="1" dirty="0">
                <a:latin typeface="Calibri"/>
                <a:cs typeface="Calibri"/>
              </a:rPr>
              <a:t>lly</a:t>
            </a:r>
            <a:r>
              <a:rPr sz="1400" b="1" spc="-35" dirty="0">
                <a:latin typeface="Calibri"/>
                <a:cs typeface="Calibri"/>
              </a:rPr>
              <a:t> </a:t>
            </a:r>
            <a:r>
              <a:rPr sz="1400" b="1" spc="-10" dirty="0">
                <a:latin typeface="Calibri"/>
                <a:cs typeface="Calibri"/>
              </a:rPr>
              <a:t>L</a:t>
            </a:r>
            <a:r>
              <a:rPr sz="1400" b="1" dirty="0">
                <a:latin typeface="Calibri"/>
                <a:cs typeface="Calibri"/>
              </a:rPr>
              <a:t>o</a:t>
            </a:r>
            <a:r>
              <a:rPr sz="1400" b="1" spc="-15" dirty="0">
                <a:latin typeface="Calibri"/>
                <a:cs typeface="Calibri"/>
              </a:rPr>
              <a:t>w</a:t>
            </a:r>
            <a:r>
              <a:rPr sz="1400" b="1" dirty="0">
                <a:latin typeface="Calibri"/>
                <a:cs typeface="Calibri"/>
              </a:rPr>
              <a:t>er</a:t>
            </a:r>
            <a:r>
              <a:rPr sz="1400" b="1" spc="-25" dirty="0">
                <a:latin typeface="Calibri"/>
                <a:cs typeface="Calibri"/>
              </a:rPr>
              <a:t> </a:t>
            </a:r>
            <a:r>
              <a:rPr sz="1400" b="1" spc="-5" dirty="0">
                <a:latin typeface="Calibri"/>
                <a:cs typeface="Calibri"/>
              </a:rPr>
              <a:t>P</a:t>
            </a:r>
            <a:r>
              <a:rPr sz="1400" b="1" dirty="0">
                <a:latin typeface="Calibri"/>
                <a:cs typeface="Calibri"/>
              </a:rPr>
              <a:t>riori</a:t>
            </a:r>
            <a:r>
              <a:rPr sz="1400" b="1" spc="5" dirty="0">
                <a:latin typeface="Calibri"/>
                <a:cs typeface="Calibri"/>
              </a:rPr>
              <a:t>t</a:t>
            </a:r>
            <a:r>
              <a:rPr sz="1400" b="1" dirty="0"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7" name="object 27"/>
          <p:cNvSpPr txBox="1"/>
          <p:nvPr/>
        </p:nvSpPr>
        <p:spPr>
          <a:xfrm>
            <a:off x="6197573" y="4751704"/>
            <a:ext cx="1853564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ene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lly</a:t>
            </a:r>
            <a:r>
              <a:rPr sz="1400" b="1" spc="-3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Hi</a:t>
            </a:r>
            <a:r>
              <a:rPr sz="1400" b="1" spc="-1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her</a:t>
            </a:r>
            <a:r>
              <a:rPr sz="14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400" b="1" spc="-5" dirty="0">
                <a:solidFill>
                  <a:srgbClr val="FFFFFF"/>
                </a:solidFill>
                <a:latin typeface="Calibri"/>
                <a:cs typeface="Calibri"/>
              </a:rPr>
              <a:t>P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io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400" b="1" spc="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400" b="1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8" name="object 28"/>
          <p:cNvSpPr/>
          <p:nvPr/>
        </p:nvSpPr>
        <p:spPr>
          <a:xfrm>
            <a:off x="1219961" y="3505961"/>
            <a:ext cx="1295400" cy="838200"/>
          </a:xfrm>
          <a:custGeom>
            <a:avLst/>
            <a:gdLst/>
            <a:ahLst/>
            <a:cxnLst/>
            <a:rect l="l" t="t" r="r" b="b"/>
            <a:pathLst>
              <a:path w="1295400" h="838200">
                <a:moveTo>
                  <a:pt x="0" y="419100"/>
                </a:moveTo>
                <a:lnTo>
                  <a:pt x="8477" y="351121"/>
                </a:lnTo>
                <a:lnTo>
                  <a:pt x="33019" y="286633"/>
                </a:lnTo>
                <a:lnTo>
                  <a:pt x="72293" y="226501"/>
                </a:lnTo>
                <a:lnTo>
                  <a:pt x="124966" y="171587"/>
                </a:lnTo>
                <a:lnTo>
                  <a:pt x="155910" y="146356"/>
                </a:lnTo>
                <a:lnTo>
                  <a:pt x="189704" y="122753"/>
                </a:lnTo>
                <a:lnTo>
                  <a:pt x="226181" y="100886"/>
                </a:lnTo>
                <a:lnTo>
                  <a:pt x="265174" y="80863"/>
                </a:lnTo>
                <a:lnTo>
                  <a:pt x="306516" y="62792"/>
                </a:lnTo>
                <a:lnTo>
                  <a:pt x="350041" y="46780"/>
                </a:lnTo>
                <a:lnTo>
                  <a:pt x="395583" y="32935"/>
                </a:lnTo>
                <a:lnTo>
                  <a:pt x="442974" y="21366"/>
                </a:lnTo>
                <a:lnTo>
                  <a:pt x="492048" y="12180"/>
                </a:lnTo>
                <a:lnTo>
                  <a:pt x="542638" y="5485"/>
                </a:lnTo>
                <a:lnTo>
                  <a:pt x="594577" y="1389"/>
                </a:lnTo>
                <a:lnTo>
                  <a:pt x="647700" y="0"/>
                </a:lnTo>
                <a:lnTo>
                  <a:pt x="700822" y="1389"/>
                </a:lnTo>
                <a:lnTo>
                  <a:pt x="752761" y="5485"/>
                </a:lnTo>
                <a:lnTo>
                  <a:pt x="803351" y="12180"/>
                </a:lnTo>
                <a:lnTo>
                  <a:pt x="852425" y="21366"/>
                </a:lnTo>
                <a:lnTo>
                  <a:pt x="899816" y="32935"/>
                </a:lnTo>
                <a:lnTo>
                  <a:pt x="945358" y="46780"/>
                </a:lnTo>
                <a:lnTo>
                  <a:pt x="988883" y="62792"/>
                </a:lnTo>
                <a:lnTo>
                  <a:pt x="1030225" y="80863"/>
                </a:lnTo>
                <a:lnTo>
                  <a:pt x="1069218" y="100886"/>
                </a:lnTo>
                <a:lnTo>
                  <a:pt x="1105695" y="122753"/>
                </a:lnTo>
                <a:lnTo>
                  <a:pt x="1139489" y="146356"/>
                </a:lnTo>
                <a:lnTo>
                  <a:pt x="1170433" y="171587"/>
                </a:lnTo>
                <a:lnTo>
                  <a:pt x="1198361" y="198338"/>
                </a:lnTo>
                <a:lnTo>
                  <a:pt x="1244501" y="255969"/>
                </a:lnTo>
                <a:lnTo>
                  <a:pt x="1276576" y="318387"/>
                </a:lnTo>
                <a:lnTo>
                  <a:pt x="1293252" y="384727"/>
                </a:lnTo>
                <a:lnTo>
                  <a:pt x="1295400" y="419100"/>
                </a:lnTo>
                <a:lnTo>
                  <a:pt x="1293252" y="453472"/>
                </a:lnTo>
                <a:lnTo>
                  <a:pt x="1276576" y="519812"/>
                </a:lnTo>
                <a:lnTo>
                  <a:pt x="1244501" y="582230"/>
                </a:lnTo>
                <a:lnTo>
                  <a:pt x="1198361" y="639861"/>
                </a:lnTo>
                <a:lnTo>
                  <a:pt x="1170433" y="666612"/>
                </a:lnTo>
                <a:lnTo>
                  <a:pt x="1139489" y="691843"/>
                </a:lnTo>
                <a:lnTo>
                  <a:pt x="1105695" y="715446"/>
                </a:lnTo>
                <a:lnTo>
                  <a:pt x="1069218" y="737313"/>
                </a:lnTo>
                <a:lnTo>
                  <a:pt x="1030225" y="757336"/>
                </a:lnTo>
                <a:lnTo>
                  <a:pt x="988883" y="775407"/>
                </a:lnTo>
                <a:lnTo>
                  <a:pt x="945358" y="791419"/>
                </a:lnTo>
                <a:lnTo>
                  <a:pt x="899816" y="805264"/>
                </a:lnTo>
                <a:lnTo>
                  <a:pt x="852425" y="816833"/>
                </a:lnTo>
                <a:lnTo>
                  <a:pt x="803351" y="826019"/>
                </a:lnTo>
                <a:lnTo>
                  <a:pt x="752761" y="832714"/>
                </a:lnTo>
                <a:lnTo>
                  <a:pt x="700822" y="836810"/>
                </a:lnTo>
                <a:lnTo>
                  <a:pt x="647700" y="838200"/>
                </a:lnTo>
                <a:lnTo>
                  <a:pt x="594577" y="836810"/>
                </a:lnTo>
                <a:lnTo>
                  <a:pt x="542638" y="832714"/>
                </a:lnTo>
                <a:lnTo>
                  <a:pt x="492048" y="826019"/>
                </a:lnTo>
                <a:lnTo>
                  <a:pt x="442974" y="816833"/>
                </a:lnTo>
                <a:lnTo>
                  <a:pt x="395583" y="805264"/>
                </a:lnTo>
                <a:lnTo>
                  <a:pt x="350041" y="791419"/>
                </a:lnTo>
                <a:lnTo>
                  <a:pt x="306516" y="775407"/>
                </a:lnTo>
                <a:lnTo>
                  <a:pt x="265174" y="757336"/>
                </a:lnTo>
                <a:lnTo>
                  <a:pt x="226181" y="737313"/>
                </a:lnTo>
                <a:lnTo>
                  <a:pt x="189704" y="715446"/>
                </a:lnTo>
                <a:lnTo>
                  <a:pt x="155910" y="691843"/>
                </a:lnTo>
                <a:lnTo>
                  <a:pt x="124966" y="666612"/>
                </a:lnTo>
                <a:lnTo>
                  <a:pt x="97038" y="639861"/>
                </a:lnTo>
                <a:lnTo>
                  <a:pt x="50898" y="582230"/>
                </a:lnTo>
                <a:lnTo>
                  <a:pt x="18823" y="519812"/>
                </a:lnTo>
                <a:lnTo>
                  <a:pt x="2147" y="453472"/>
                </a:lnTo>
                <a:lnTo>
                  <a:pt x="0" y="419100"/>
                </a:lnTo>
                <a:close/>
              </a:path>
            </a:pathLst>
          </a:custGeom>
          <a:ln w="25908">
            <a:solidFill>
              <a:srgbClr val="FF0000"/>
            </a:solidFill>
            <a:prstDash val="lgDash"/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902984275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 descr="X:\Communications\Public\Graphic Design\Chamber\2016\TF Deck\Tomorrow Fund Graphic Elements\Hi-Res PNG\Talent Attraction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9243" y="228600"/>
            <a:ext cx="3290887" cy="3267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tangle 2"/>
          <p:cNvSpPr/>
          <p:nvPr/>
        </p:nvSpPr>
        <p:spPr>
          <a:xfrm>
            <a:off x="228600" y="3657600"/>
            <a:ext cx="876300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Market the Dallas Region to attract and retain top talent from Texas, the U.S. and abroad </a:t>
            </a:r>
          </a:p>
          <a:p>
            <a:pPr lvl="0"/>
            <a:endParaRPr lang="en-US" sz="2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US" sz="2800" dirty="0">
                <a:latin typeface="Arial" panose="020B0604020202020204" pitchFamily="34" charset="0"/>
                <a:cs typeface="Arial" panose="020B0604020202020204" pitchFamily="34" charset="0"/>
              </a:rPr>
              <a:t>Advocate and promote quality of life initiatives that are most important to attracting and retaining talent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60700798"/>
      </p:ext>
    </p:extLst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00" spc="-10" dirty="0"/>
              <a:t>A</a:t>
            </a:r>
            <a:r>
              <a:rPr sz="3000" spc="-5" dirty="0"/>
              <a:t>m</a:t>
            </a:r>
            <a:r>
              <a:rPr sz="3000" spc="-25" dirty="0"/>
              <a:t>on</a:t>
            </a:r>
            <a:r>
              <a:rPr sz="3000" dirty="0"/>
              <a:t>g</a:t>
            </a:r>
            <a:r>
              <a:rPr sz="3000" spc="10" dirty="0"/>
              <a:t> </a:t>
            </a:r>
            <a:r>
              <a:rPr sz="3000" spc="5" dirty="0"/>
              <a:t>Q</a:t>
            </a:r>
            <a:r>
              <a:rPr sz="3000" spc="-20" dirty="0"/>
              <a:t>uali</a:t>
            </a:r>
            <a:r>
              <a:rPr sz="3000" spc="-15" dirty="0"/>
              <a:t>ty</a:t>
            </a:r>
            <a:r>
              <a:rPr sz="3000" dirty="0"/>
              <a:t> </a:t>
            </a:r>
            <a:r>
              <a:rPr sz="3000" spc="-5" dirty="0"/>
              <a:t>o</a:t>
            </a:r>
            <a:r>
              <a:rPr sz="3000" dirty="0"/>
              <a:t>f </a:t>
            </a:r>
            <a:r>
              <a:rPr sz="3000" spc="-15" dirty="0"/>
              <a:t>L</a:t>
            </a:r>
            <a:r>
              <a:rPr sz="3000" spc="-5" dirty="0"/>
              <a:t>i</a:t>
            </a:r>
            <a:r>
              <a:rPr sz="3000" spc="-50" dirty="0"/>
              <a:t>f</a:t>
            </a:r>
            <a:r>
              <a:rPr sz="3000" dirty="0"/>
              <a:t>e</a:t>
            </a:r>
            <a:r>
              <a:rPr sz="3000" spc="-5" dirty="0"/>
              <a:t> </a:t>
            </a:r>
            <a:r>
              <a:rPr sz="3000" spc="-50" dirty="0"/>
              <a:t>f</a:t>
            </a:r>
            <a:r>
              <a:rPr sz="3000" spc="-5" dirty="0"/>
              <a:t>a</a:t>
            </a:r>
            <a:r>
              <a:rPr sz="3000" dirty="0"/>
              <a:t>c</a:t>
            </a:r>
            <a:r>
              <a:rPr sz="3000" spc="-35" dirty="0"/>
              <a:t>t</a:t>
            </a:r>
            <a:r>
              <a:rPr sz="3000" spc="-5" dirty="0"/>
              <a:t>o</a:t>
            </a:r>
            <a:r>
              <a:rPr sz="3000" spc="-35" dirty="0"/>
              <a:t>r</a:t>
            </a:r>
            <a:r>
              <a:rPr sz="3000" spc="-10" dirty="0"/>
              <a:t>s,</a:t>
            </a:r>
            <a:r>
              <a:rPr sz="3000" spc="-25" dirty="0"/>
              <a:t> </a:t>
            </a:r>
            <a:r>
              <a:rPr sz="3000" spc="-5" dirty="0"/>
              <a:t>am</a:t>
            </a:r>
            <a:r>
              <a:rPr sz="3000" dirty="0"/>
              <a:t>e</a:t>
            </a:r>
            <a:r>
              <a:rPr sz="3000" spc="-20" dirty="0"/>
              <a:t>ni</a:t>
            </a:r>
            <a:r>
              <a:rPr sz="3000" spc="-15" dirty="0"/>
              <a:t>t</a:t>
            </a:r>
            <a:r>
              <a:rPr sz="3000" spc="-5" dirty="0"/>
              <a:t>i</a:t>
            </a:r>
            <a:r>
              <a:rPr sz="3000" dirty="0"/>
              <a:t>e</a:t>
            </a:r>
            <a:r>
              <a:rPr sz="3000" spc="-15" dirty="0"/>
              <a:t>s</a:t>
            </a:r>
            <a:r>
              <a:rPr sz="3000" spc="5" dirty="0"/>
              <a:t> </a:t>
            </a:r>
            <a:r>
              <a:rPr sz="3000" spc="-15" dirty="0"/>
              <a:t>s</a:t>
            </a:r>
            <a:r>
              <a:rPr sz="3000" spc="-25" dirty="0"/>
              <a:t>u</a:t>
            </a:r>
            <a:r>
              <a:rPr sz="3000" dirty="0"/>
              <a:t>c</a:t>
            </a:r>
            <a:r>
              <a:rPr sz="3000" spc="-20" dirty="0"/>
              <a:t>h</a:t>
            </a:r>
            <a:r>
              <a:rPr sz="3000" spc="-10" dirty="0"/>
              <a:t> </a:t>
            </a:r>
            <a:r>
              <a:rPr sz="3000" spc="-20" dirty="0"/>
              <a:t>as</a:t>
            </a:r>
            <a:r>
              <a:rPr sz="3000" spc="-15" dirty="0"/>
              <a:t> </a:t>
            </a:r>
            <a:r>
              <a:rPr sz="3000" spc="-25" dirty="0"/>
              <a:t>p</a:t>
            </a:r>
            <a:r>
              <a:rPr sz="3000" spc="-5" dirty="0"/>
              <a:t>a</a:t>
            </a:r>
            <a:r>
              <a:rPr sz="3000" dirty="0"/>
              <a:t>r</a:t>
            </a:r>
            <a:r>
              <a:rPr sz="3000" spc="-40" dirty="0"/>
              <a:t>k</a:t>
            </a:r>
            <a:r>
              <a:rPr sz="3000" spc="-15" dirty="0"/>
              <a:t>s</a:t>
            </a:r>
            <a:r>
              <a:rPr sz="3000" spc="-5" dirty="0"/>
              <a:t> a</a:t>
            </a:r>
            <a:r>
              <a:rPr sz="3000" spc="-35" dirty="0"/>
              <a:t>r</a:t>
            </a:r>
            <a:r>
              <a:rPr sz="3000" dirty="0"/>
              <a:t>e</a:t>
            </a:r>
            <a:r>
              <a:rPr sz="3000" spc="-5" dirty="0"/>
              <a:t> </a:t>
            </a:r>
            <a:r>
              <a:rPr sz="3000" spc="-15" dirty="0"/>
              <a:t>t</a:t>
            </a:r>
            <a:r>
              <a:rPr sz="3000" spc="-20" dirty="0"/>
              <a:t>ypicall</a:t>
            </a:r>
            <a:r>
              <a:rPr sz="3000" spc="-15" dirty="0"/>
              <a:t>y</a:t>
            </a:r>
            <a:r>
              <a:rPr sz="3000" spc="-10" dirty="0"/>
              <a:t> </a:t>
            </a:r>
            <a:r>
              <a:rPr sz="3000" spc="-5" dirty="0"/>
              <a:t>l</a:t>
            </a:r>
            <a:r>
              <a:rPr sz="3000" dirty="0"/>
              <a:t>e</a:t>
            </a:r>
            <a:r>
              <a:rPr sz="3000" spc="-15" dirty="0"/>
              <a:t>ss</a:t>
            </a:r>
            <a:r>
              <a:rPr sz="3000" spc="5" dirty="0"/>
              <a:t> </a:t>
            </a:r>
            <a:r>
              <a:rPr sz="3000" spc="-15" dirty="0"/>
              <a:t>i</a:t>
            </a:r>
            <a:r>
              <a:rPr sz="3000" spc="-35" dirty="0"/>
              <a:t>n</a:t>
            </a:r>
            <a:r>
              <a:rPr sz="3000" spc="-5" dirty="0"/>
              <a:t>f</a:t>
            </a:r>
            <a:r>
              <a:rPr sz="3000" spc="-20" dirty="0"/>
              <a:t>lu</a:t>
            </a:r>
            <a:r>
              <a:rPr sz="3000" dirty="0"/>
              <a:t>e</a:t>
            </a:r>
            <a:r>
              <a:rPr sz="3000" spc="-50" dirty="0"/>
              <a:t>n</a:t>
            </a:r>
            <a:r>
              <a:rPr sz="3000" spc="-15" dirty="0"/>
              <a:t>t</a:t>
            </a:r>
            <a:r>
              <a:rPr sz="3000" spc="-20" dirty="0"/>
              <a:t>ia</a:t>
            </a:r>
            <a:r>
              <a:rPr sz="3000" spc="-10" dirty="0"/>
              <a:t>l</a:t>
            </a:r>
            <a:r>
              <a:rPr sz="3000" spc="10" dirty="0"/>
              <a:t> </a:t>
            </a:r>
            <a:r>
              <a:rPr sz="3000" spc="-15" dirty="0"/>
              <a:t>t</a:t>
            </a:r>
            <a:r>
              <a:rPr sz="3000" spc="-25" dirty="0"/>
              <a:t>ha</a:t>
            </a:r>
            <a:r>
              <a:rPr sz="3000" spc="-20" dirty="0"/>
              <a:t>n</a:t>
            </a:r>
            <a:r>
              <a:rPr sz="3000" dirty="0"/>
              <a:t> </a:t>
            </a:r>
            <a:r>
              <a:rPr sz="3000" spc="-15" dirty="0"/>
              <a:t>t</a:t>
            </a:r>
            <a:r>
              <a:rPr sz="3000" spc="-25" dirty="0"/>
              <a:t>ho</a:t>
            </a:r>
            <a:r>
              <a:rPr sz="3000" spc="-15" dirty="0"/>
              <a:t>s</a:t>
            </a:r>
            <a:r>
              <a:rPr sz="3000" dirty="0"/>
              <a:t>e</a:t>
            </a:r>
            <a:r>
              <a:rPr sz="3000" spc="-5" dirty="0"/>
              <a:t> </a:t>
            </a:r>
            <a:r>
              <a:rPr sz="3000" spc="-15" dirty="0"/>
              <a:t>t</a:t>
            </a:r>
            <a:r>
              <a:rPr sz="3000" spc="-25" dirty="0"/>
              <a:t>h</a:t>
            </a:r>
            <a:r>
              <a:rPr sz="3000" spc="-45" dirty="0"/>
              <a:t>a</a:t>
            </a:r>
            <a:r>
              <a:rPr sz="3000" spc="-15" dirty="0"/>
              <a:t>t</a:t>
            </a:r>
            <a:r>
              <a:rPr sz="3000" spc="-10" dirty="0"/>
              <a:t> </a:t>
            </a:r>
            <a:r>
              <a:rPr sz="3000" spc="-25" dirty="0"/>
              <a:t>add</a:t>
            </a:r>
            <a:r>
              <a:rPr sz="3000" spc="-50" dirty="0"/>
              <a:t>r</a:t>
            </a:r>
            <a:r>
              <a:rPr sz="3000" dirty="0"/>
              <a:t>e</a:t>
            </a:r>
            <a:r>
              <a:rPr sz="3000" spc="-15" dirty="0"/>
              <a:t>ss</a:t>
            </a:r>
            <a:r>
              <a:rPr sz="3000" spc="5" dirty="0"/>
              <a:t> </a:t>
            </a:r>
            <a:r>
              <a:rPr sz="3000" spc="-25" dirty="0"/>
              <a:t>d</a:t>
            </a:r>
            <a:r>
              <a:rPr sz="3000" spc="-70" dirty="0"/>
              <a:t>a</a:t>
            </a:r>
            <a:r>
              <a:rPr sz="3000" spc="-25" dirty="0"/>
              <a:t>y</a:t>
            </a:r>
            <a:r>
              <a:rPr sz="3000" spc="5" dirty="0"/>
              <a:t>-</a:t>
            </a:r>
            <a:r>
              <a:rPr sz="3000" spc="-35" dirty="0"/>
              <a:t>t</a:t>
            </a:r>
            <a:r>
              <a:rPr sz="3000" spc="-25" dirty="0"/>
              <a:t>o</a:t>
            </a:r>
            <a:r>
              <a:rPr sz="3000" spc="5" dirty="0"/>
              <a:t>-</a:t>
            </a:r>
            <a:r>
              <a:rPr sz="3000" spc="-25" dirty="0"/>
              <a:t>d</a:t>
            </a:r>
            <a:r>
              <a:rPr sz="3000" spc="-70" dirty="0"/>
              <a:t>a</a:t>
            </a:r>
            <a:r>
              <a:rPr sz="3000" spc="-15" dirty="0"/>
              <a:t>y</a:t>
            </a:r>
            <a:r>
              <a:rPr sz="3000" spc="-25" dirty="0"/>
              <a:t> </a:t>
            </a:r>
            <a:r>
              <a:rPr sz="3000" spc="-5" dirty="0"/>
              <a:t>n</a:t>
            </a:r>
            <a:r>
              <a:rPr sz="3000" dirty="0"/>
              <a:t>ee</a:t>
            </a:r>
            <a:r>
              <a:rPr sz="3000" spc="-20" dirty="0"/>
              <a:t>ds</a:t>
            </a:r>
            <a:endParaRPr sz="3000"/>
          </a:p>
        </p:txBody>
      </p:sp>
      <p:sp>
        <p:nvSpPr>
          <p:cNvPr id="3" name="object 3"/>
          <p:cNvSpPr/>
          <p:nvPr/>
        </p:nvSpPr>
        <p:spPr>
          <a:xfrm>
            <a:off x="3586734" y="3377946"/>
            <a:ext cx="2211705" cy="76200"/>
          </a:xfrm>
          <a:custGeom>
            <a:avLst/>
            <a:gdLst/>
            <a:ahLst/>
            <a:cxnLst/>
            <a:rect l="l" t="t" r="r" b="b"/>
            <a:pathLst>
              <a:path w="2211704" h="76200">
                <a:moveTo>
                  <a:pt x="0" y="0"/>
                </a:moveTo>
                <a:lnTo>
                  <a:pt x="2211514" y="0"/>
                </a:lnTo>
                <a:lnTo>
                  <a:pt x="2211514" y="7573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586734" y="3301752"/>
            <a:ext cx="2211705" cy="76200"/>
          </a:xfrm>
          <a:custGeom>
            <a:avLst/>
            <a:gdLst/>
            <a:ahLst/>
            <a:cxnLst/>
            <a:rect l="l" t="t" r="r" b="b"/>
            <a:pathLst>
              <a:path w="2211704" h="76200">
                <a:moveTo>
                  <a:pt x="0" y="75730"/>
                </a:moveTo>
                <a:lnTo>
                  <a:pt x="2211514" y="75730"/>
                </a:lnTo>
                <a:lnTo>
                  <a:pt x="2211514" y="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586734" y="3377946"/>
            <a:ext cx="848360" cy="76200"/>
          </a:xfrm>
          <a:custGeom>
            <a:avLst/>
            <a:gdLst/>
            <a:ahLst/>
            <a:cxnLst/>
            <a:rect l="l" t="t" r="r" b="b"/>
            <a:pathLst>
              <a:path w="848360" h="76200">
                <a:moveTo>
                  <a:pt x="0" y="0"/>
                </a:moveTo>
                <a:lnTo>
                  <a:pt x="848245" y="0"/>
                </a:lnTo>
                <a:lnTo>
                  <a:pt x="848245" y="7573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3586734" y="3301752"/>
            <a:ext cx="848360" cy="76200"/>
          </a:xfrm>
          <a:custGeom>
            <a:avLst/>
            <a:gdLst/>
            <a:ahLst/>
            <a:cxnLst/>
            <a:rect l="l" t="t" r="r" b="b"/>
            <a:pathLst>
              <a:path w="848360" h="76200">
                <a:moveTo>
                  <a:pt x="0" y="75730"/>
                </a:moveTo>
                <a:lnTo>
                  <a:pt x="848245" y="75730"/>
                </a:lnTo>
                <a:lnTo>
                  <a:pt x="848245" y="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132838" y="2856738"/>
            <a:ext cx="848360" cy="336550"/>
          </a:xfrm>
          <a:custGeom>
            <a:avLst/>
            <a:gdLst/>
            <a:ahLst/>
            <a:cxnLst/>
            <a:rect l="l" t="t" r="r" b="b"/>
            <a:pathLst>
              <a:path w="848360" h="336550">
                <a:moveTo>
                  <a:pt x="0" y="0"/>
                </a:moveTo>
                <a:lnTo>
                  <a:pt x="848245" y="0"/>
                </a:lnTo>
                <a:lnTo>
                  <a:pt x="848245" y="336270"/>
                </a:lnTo>
              </a:path>
            </a:pathLst>
          </a:custGeom>
          <a:ln w="25908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3586734" y="2335529"/>
            <a:ext cx="3575050" cy="76200"/>
          </a:xfrm>
          <a:custGeom>
            <a:avLst/>
            <a:gdLst/>
            <a:ahLst/>
            <a:cxnLst/>
            <a:rect l="l" t="t" r="r" b="b"/>
            <a:pathLst>
              <a:path w="3575050" h="76200">
                <a:moveTo>
                  <a:pt x="0" y="0"/>
                </a:moveTo>
                <a:lnTo>
                  <a:pt x="3574770" y="0"/>
                </a:lnTo>
                <a:lnTo>
                  <a:pt x="3574770" y="7573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586734" y="2259336"/>
            <a:ext cx="3575050" cy="76200"/>
          </a:xfrm>
          <a:custGeom>
            <a:avLst/>
            <a:gdLst/>
            <a:ahLst/>
            <a:cxnLst/>
            <a:rect l="l" t="t" r="r" b="b"/>
            <a:pathLst>
              <a:path w="3575050" h="76200">
                <a:moveTo>
                  <a:pt x="0" y="75730"/>
                </a:moveTo>
                <a:lnTo>
                  <a:pt x="3574770" y="75730"/>
                </a:lnTo>
                <a:lnTo>
                  <a:pt x="3574770" y="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586734" y="2335529"/>
            <a:ext cx="2211705" cy="76200"/>
          </a:xfrm>
          <a:custGeom>
            <a:avLst/>
            <a:gdLst/>
            <a:ahLst/>
            <a:cxnLst/>
            <a:rect l="l" t="t" r="r" b="b"/>
            <a:pathLst>
              <a:path w="2211704" h="76200">
                <a:moveTo>
                  <a:pt x="0" y="0"/>
                </a:moveTo>
                <a:lnTo>
                  <a:pt x="2211514" y="0"/>
                </a:lnTo>
                <a:lnTo>
                  <a:pt x="2211514" y="7573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3586734" y="2259336"/>
            <a:ext cx="2211705" cy="76200"/>
          </a:xfrm>
          <a:custGeom>
            <a:avLst/>
            <a:gdLst/>
            <a:ahLst/>
            <a:cxnLst/>
            <a:rect l="l" t="t" r="r" b="b"/>
            <a:pathLst>
              <a:path w="2211704" h="76200">
                <a:moveTo>
                  <a:pt x="0" y="75730"/>
                </a:moveTo>
                <a:lnTo>
                  <a:pt x="2211514" y="75730"/>
                </a:lnTo>
                <a:lnTo>
                  <a:pt x="2211514" y="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3586734" y="2335529"/>
            <a:ext cx="848360" cy="76200"/>
          </a:xfrm>
          <a:custGeom>
            <a:avLst/>
            <a:gdLst/>
            <a:ahLst/>
            <a:cxnLst/>
            <a:rect l="l" t="t" r="r" b="b"/>
            <a:pathLst>
              <a:path w="848360" h="76200">
                <a:moveTo>
                  <a:pt x="0" y="0"/>
                </a:moveTo>
                <a:lnTo>
                  <a:pt x="848245" y="0"/>
                </a:lnTo>
                <a:lnTo>
                  <a:pt x="848245" y="7573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586734" y="2259336"/>
            <a:ext cx="848360" cy="76200"/>
          </a:xfrm>
          <a:custGeom>
            <a:avLst/>
            <a:gdLst/>
            <a:ahLst/>
            <a:cxnLst/>
            <a:rect l="l" t="t" r="r" b="b"/>
            <a:pathLst>
              <a:path w="848360" h="76200">
                <a:moveTo>
                  <a:pt x="0" y="75730"/>
                </a:moveTo>
                <a:lnTo>
                  <a:pt x="848245" y="75730"/>
                </a:lnTo>
                <a:lnTo>
                  <a:pt x="848245" y="0"/>
                </a:lnTo>
              </a:path>
            </a:pathLst>
          </a:custGeom>
          <a:ln w="25908">
            <a:solidFill>
              <a:srgbClr val="4F81BD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2132838" y="2519932"/>
            <a:ext cx="848360" cy="336550"/>
          </a:xfrm>
          <a:custGeom>
            <a:avLst/>
            <a:gdLst/>
            <a:ahLst/>
            <a:cxnLst/>
            <a:rect l="l" t="t" r="r" b="b"/>
            <a:pathLst>
              <a:path w="848360" h="336550">
                <a:moveTo>
                  <a:pt x="0" y="336270"/>
                </a:moveTo>
                <a:lnTo>
                  <a:pt x="848245" y="336270"/>
                </a:lnTo>
                <a:lnTo>
                  <a:pt x="848245" y="0"/>
                </a:lnTo>
              </a:path>
            </a:pathLst>
          </a:custGeom>
          <a:ln w="25908">
            <a:solidFill>
              <a:srgbClr val="F7964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921258" y="2672333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80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8064A2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921258" y="2672333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80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070510" y="2771791"/>
            <a:ext cx="90995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Qu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r>
              <a:rPr sz="1200" b="1" spc="-2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2375154" y="215112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2375154" y="215112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 txBox="1"/>
          <p:nvPr/>
        </p:nvSpPr>
        <p:spPr>
          <a:xfrm>
            <a:off x="2608441" y="2166997"/>
            <a:ext cx="744220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79375" marR="5080" indent="-67310">
              <a:lnSpc>
                <a:spcPts val="1320"/>
              </a:lnSpc>
            </a:pP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D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il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y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g 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1" name="object 21"/>
          <p:cNvSpPr/>
          <p:nvPr/>
        </p:nvSpPr>
        <p:spPr>
          <a:xfrm>
            <a:off x="3829050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3829050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3971145" y="1990187"/>
            <a:ext cx="9271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ts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 o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f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v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4" name="object 24"/>
          <p:cNvSpPr/>
          <p:nvPr/>
        </p:nvSpPr>
        <p:spPr>
          <a:xfrm>
            <a:off x="3829050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object 25"/>
          <p:cNvSpPr/>
          <p:nvPr/>
        </p:nvSpPr>
        <p:spPr>
          <a:xfrm>
            <a:off x="3829050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object 26"/>
          <p:cNvSpPr txBox="1"/>
          <p:nvPr/>
        </p:nvSpPr>
        <p:spPr>
          <a:xfrm>
            <a:off x="3931553" y="2427531"/>
            <a:ext cx="1004569" cy="3454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indent="179705">
              <a:lnSpc>
                <a:spcPts val="1320"/>
              </a:lnSpc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ch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oo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&amp; N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hbo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hoods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27" name="object 27"/>
          <p:cNvSpPr/>
          <p:nvPr/>
        </p:nvSpPr>
        <p:spPr>
          <a:xfrm>
            <a:off x="5193029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8" name="object 28"/>
          <p:cNvSpPr/>
          <p:nvPr/>
        </p:nvSpPr>
        <p:spPr>
          <a:xfrm>
            <a:off x="5193029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9" name="object 29"/>
          <p:cNvSpPr txBox="1"/>
          <p:nvPr/>
        </p:nvSpPr>
        <p:spPr>
          <a:xfrm>
            <a:off x="5598088" y="1990187"/>
            <a:ext cx="39878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0" name="object 30"/>
          <p:cNvSpPr/>
          <p:nvPr/>
        </p:nvSpPr>
        <p:spPr>
          <a:xfrm>
            <a:off x="5193029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1" name="object 31"/>
          <p:cNvSpPr/>
          <p:nvPr/>
        </p:nvSpPr>
        <p:spPr>
          <a:xfrm>
            <a:off x="5193029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2" name="object 32"/>
          <p:cNvSpPr txBox="1"/>
          <p:nvPr/>
        </p:nvSpPr>
        <p:spPr>
          <a:xfrm>
            <a:off x="5543224" y="2511256"/>
            <a:ext cx="50800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Cli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m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3" name="object 33"/>
          <p:cNvSpPr/>
          <p:nvPr/>
        </p:nvSpPr>
        <p:spPr>
          <a:xfrm>
            <a:off x="6555485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4" name="object 34"/>
          <p:cNvSpPr/>
          <p:nvPr/>
        </p:nvSpPr>
        <p:spPr>
          <a:xfrm>
            <a:off x="6555485" y="189052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5" name="object 35"/>
          <p:cNvSpPr txBox="1"/>
          <p:nvPr/>
        </p:nvSpPr>
        <p:spPr>
          <a:xfrm>
            <a:off x="6793676" y="1990187"/>
            <a:ext cx="73279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6" name="object 36"/>
          <p:cNvSpPr/>
          <p:nvPr/>
        </p:nvSpPr>
        <p:spPr>
          <a:xfrm>
            <a:off x="6555485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7" name="object 37"/>
          <p:cNvSpPr/>
          <p:nvPr/>
        </p:nvSpPr>
        <p:spPr>
          <a:xfrm>
            <a:off x="6555485" y="2411729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8" name="object 38"/>
          <p:cNvSpPr txBox="1"/>
          <p:nvPr/>
        </p:nvSpPr>
        <p:spPr>
          <a:xfrm>
            <a:off x="6804345" y="2511256"/>
            <a:ext cx="71374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th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39" name="object 39"/>
          <p:cNvSpPr/>
          <p:nvPr/>
        </p:nvSpPr>
        <p:spPr>
          <a:xfrm>
            <a:off x="2375154" y="319354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0" name="object 40"/>
          <p:cNvSpPr/>
          <p:nvPr/>
        </p:nvSpPr>
        <p:spPr>
          <a:xfrm>
            <a:off x="2375154" y="3193542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80" y="0"/>
                </a:lnTo>
                <a:lnTo>
                  <a:pt x="1211580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1" name="object 41"/>
          <p:cNvSpPr txBox="1"/>
          <p:nvPr/>
        </p:nvSpPr>
        <p:spPr>
          <a:xfrm>
            <a:off x="2646541" y="3292858"/>
            <a:ext cx="66675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me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ni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2" name="object 42"/>
          <p:cNvSpPr/>
          <p:nvPr/>
        </p:nvSpPr>
        <p:spPr>
          <a:xfrm>
            <a:off x="3829050" y="2932938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3" name="object 43"/>
          <p:cNvSpPr/>
          <p:nvPr/>
        </p:nvSpPr>
        <p:spPr>
          <a:xfrm>
            <a:off x="3829050" y="2932938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4" name="object 44"/>
          <p:cNvSpPr txBox="1"/>
          <p:nvPr/>
        </p:nvSpPr>
        <p:spPr>
          <a:xfrm>
            <a:off x="4187553" y="3032324"/>
            <a:ext cx="492759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u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tu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5" name="object 45"/>
          <p:cNvSpPr/>
          <p:nvPr/>
        </p:nvSpPr>
        <p:spPr>
          <a:xfrm>
            <a:off x="3829050" y="345414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7"/>
                </a:lnTo>
                <a:lnTo>
                  <a:pt x="0" y="368807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6" name="object 46"/>
          <p:cNvSpPr/>
          <p:nvPr/>
        </p:nvSpPr>
        <p:spPr>
          <a:xfrm>
            <a:off x="3829050" y="345414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7"/>
                </a:lnTo>
                <a:lnTo>
                  <a:pt x="0" y="368807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7" name="object 47"/>
          <p:cNvSpPr txBox="1"/>
          <p:nvPr/>
        </p:nvSpPr>
        <p:spPr>
          <a:xfrm>
            <a:off x="4079380" y="3553392"/>
            <a:ext cx="70802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spc="-20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t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on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48" name="object 48"/>
          <p:cNvSpPr/>
          <p:nvPr/>
        </p:nvSpPr>
        <p:spPr>
          <a:xfrm>
            <a:off x="5193029" y="2932938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9" name="object 49"/>
          <p:cNvSpPr/>
          <p:nvPr/>
        </p:nvSpPr>
        <p:spPr>
          <a:xfrm>
            <a:off x="5193029" y="2932938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8"/>
                </a:lnTo>
                <a:lnTo>
                  <a:pt x="0" y="368808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0" name="object 50"/>
          <p:cNvSpPr txBox="1"/>
          <p:nvPr/>
        </p:nvSpPr>
        <p:spPr>
          <a:xfrm>
            <a:off x="5488328" y="3032324"/>
            <a:ext cx="619760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hopp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ng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1" name="object 51"/>
          <p:cNvSpPr/>
          <p:nvPr/>
        </p:nvSpPr>
        <p:spPr>
          <a:xfrm>
            <a:off x="5193029" y="345414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7"/>
                </a:lnTo>
                <a:lnTo>
                  <a:pt x="0" y="368807"/>
                </a:lnTo>
                <a:lnTo>
                  <a:pt x="0" y="0"/>
                </a:lnTo>
                <a:close/>
              </a:path>
            </a:pathLst>
          </a:custGeom>
          <a:solidFill>
            <a:srgbClr val="F79646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2" name="object 52"/>
          <p:cNvSpPr/>
          <p:nvPr/>
        </p:nvSpPr>
        <p:spPr>
          <a:xfrm>
            <a:off x="5193029" y="3454146"/>
            <a:ext cx="1211580" cy="368935"/>
          </a:xfrm>
          <a:custGeom>
            <a:avLst/>
            <a:gdLst/>
            <a:ahLst/>
            <a:cxnLst/>
            <a:rect l="l" t="t" r="r" b="b"/>
            <a:pathLst>
              <a:path w="1211579" h="368935">
                <a:moveTo>
                  <a:pt x="0" y="0"/>
                </a:moveTo>
                <a:lnTo>
                  <a:pt x="1211579" y="0"/>
                </a:lnTo>
                <a:lnTo>
                  <a:pt x="1211579" y="368807"/>
                </a:lnTo>
                <a:lnTo>
                  <a:pt x="0" y="368807"/>
                </a:lnTo>
                <a:lnTo>
                  <a:pt x="0" y="0"/>
                </a:lnTo>
                <a:close/>
              </a:path>
            </a:pathLst>
          </a:custGeom>
          <a:ln w="25908">
            <a:solidFill>
              <a:srgbClr val="E8E8E8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3" name="object 53"/>
          <p:cNvSpPr txBox="1"/>
          <p:nvPr/>
        </p:nvSpPr>
        <p:spPr>
          <a:xfrm>
            <a:off x="5226232" y="3553392"/>
            <a:ext cx="114109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S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ci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a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l 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&amp;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200" b="1" spc="-30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200" b="1" spc="-5" dirty="0">
                <a:solidFill>
                  <a:srgbClr val="FFFFFF"/>
                </a:solidFill>
                <a:latin typeface="Calibri"/>
                <a:cs typeface="Calibri"/>
              </a:rPr>
              <a:t>e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li</a:t>
            </a:r>
            <a:r>
              <a:rPr sz="1200" b="1" spc="-15" dirty="0">
                <a:solidFill>
                  <a:srgbClr val="FFFFFF"/>
                </a:solidFill>
                <a:latin typeface="Calibri"/>
                <a:cs typeface="Calibri"/>
              </a:rPr>
              <a:t>g</a:t>
            </a:r>
            <a:r>
              <a:rPr sz="1200" b="1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200" b="1" spc="-10" dirty="0">
                <a:solidFill>
                  <a:srgbClr val="FFFFFF"/>
                </a:solidFill>
                <a:latin typeface="Calibri"/>
                <a:cs typeface="Calibri"/>
              </a:rPr>
              <a:t>ous</a:t>
            </a:r>
            <a:endParaRPr sz="1200">
              <a:latin typeface="Calibri"/>
              <a:cs typeface="Calibri"/>
            </a:endParaRPr>
          </a:p>
        </p:txBody>
      </p:sp>
      <p:sp>
        <p:nvSpPr>
          <p:cNvPr id="54" name="object 54"/>
          <p:cNvSpPr/>
          <p:nvPr/>
        </p:nvSpPr>
        <p:spPr>
          <a:xfrm>
            <a:off x="2098548" y="1789176"/>
            <a:ext cx="339851" cy="2057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5" name="object 55"/>
          <p:cNvSpPr txBox="1"/>
          <p:nvPr/>
        </p:nvSpPr>
        <p:spPr>
          <a:xfrm>
            <a:off x="2181621" y="2182207"/>
            <a:ext cx="152400" cy="1289685"/>
          </a:xfrm>
          <a:prstGeom prst="rect">
            <a:avLst/>
          </a:prstGeom>
        </p:spPr>
        <p:txBody>
          <a:bodyPr vert="vert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Hig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h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er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to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 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L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ower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 P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o</a:t>
            </a:r>
            <a:r>
              <a:rPr sz="1000" b="1" spc="5" dirty="0">
                <a:solidFill>
                  <a:srgbClr val="FFFFFF"/>
                </a:solidFill>
                <a:latin typeface="Calibri"/>
                <a:cs typeface="Calibri"/>
              </a:rPr>
              <a:t>r</a:t>
            </a:r>
            <a:r>
              <a:rPr sz="1000" b="1" spc="-5" dirty="0">
                <a:solidFill>
                  <a:srgbClr val="FFFFFF"/>
                </a:solidFill>
                <a:latin typeface="Calibri"/>
                <a:cs typeface="Calibri"/>
              </a:rPr>
              <a:t>i</a:t>
            </a:r>
            <a:r>
              <a:rPr sz="1000" b="1" dirty="0">
                <a:solidFill>
                  <a:srgbClr val="FFFFFF"/>
                </a:solidFill>
                <a:latin typeface="Calibri"/>
                <a:cs typeface="Calibri"/>
              </a:rPr>
              <a:t>ty</a:t>
            </a:r>
            <a:endParaRPr sz="1000">
              <a:latin typeface="Calibri"/>
              <a:cs typeface="Calibri"/>
            </a:endParaRPr>
          </a:p>
        </p:txBody>
      </p:sp>
      <p:sp>
        <p:nvSpPr>
          <p:cNvPr id="56" name="object 56"/>
          <p:cNvSpPr/>
          <p:nvPr/>
        </p:nvSpPr>
        <p:spPr>
          <a:xfrm>
            <a:off x="1051560" y="4297679"/>
            <a:ext cx="2468879" cy="1888235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7" name="object 57"/>
          <p:cNvSpPr/>
          <p:nvPr/>
        </p:nvSpPr>
        <p:spPr>
          <a:xfrm>
            <a:off x="1048511" y="4294632"/>
            <a:ext cx="2475230" cy="1894839"/>
          </a:xfrm>
          <a:custGeom>
            <a:avLst/>
            <a:gdLst/>
            <a:ahLst/>
            <a:cxnLst/>
            <a:rect l="l" t="t" r="r" b="b"/>
            <a:pathLst>
              <a:path w="2475229" h="1894839">
                <a:moveTo>
                  <a:pt x="0" y="0"/>
                </a:moveTo>
                <a:lnTo>
                  <a:pt x="2474976" y="0"/>
                </a:lnTo>
                <a:lnTo>
                  <a:pt x="2474976" y="1894332"/>
                </a:lnTo>
                <a:lnTo>
                  <a:pt x="0" y="1894332"/>
                </a:lnTo>
                <a:lnTo>
                  <a:pt x="0" y="0"/>
                </a:lnTo>
                <a:close/>
              </a:path>
            </a:pathLst>
          </a:custGeom>
          <a:ln w="609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8" name="object 58"/>
          <p:cNvSpPr/>
          <p:nvPr/>
        </p:nvSpPr>
        <p:spPr>
          <a:xfrm>
            <a:off x="4953000" y="4297679"/>
            <a:ext cx="2934207" cy="195074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9" name="object 59"/>
          <p:cNvSpPr/>
          <p:nvPr/>
        </p:nvSpPr>
        <p:spPr>
          <a:xfrm>
            <a:off x="4951476" y="4296155"/>
            <a:ext cx="2929255" cy="1953895"/>
          </a:xfrm>
          <a:custGeom>
            <a:avLst/>
            <a:gdLst/>
            <a:ahLst/>
            <a:cxnLst/>
            <a:rect l="l" t="t" r="r" b="b"/>
            <a:pathLst>
              <a:path w="2929254" h="1953895">
                <a:moveTo>
                  <a:pt x="0" y="0"/>
                </a:moveTo>
                <a:lnTo>
                  <a:pt x="2929128" y="0"/>
                </a:lnTo>
                <a:lnTo>
                  <a:pt x="2929128" y="1953768"/>
                </a:lnTo>
                <a:lnTo>
                  <a:pt x="0" y="1953768"/>
                </a:lnTo>
                <a:lnTo>
                  <a:pt x="0" y="0"/>
                </a:lnTo>
                <a:close/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0" name="object 60"/>
          <p:cNvSpPr txBox="1"/>
          <p:nvPr/>
        </p:nvSpPr>
        <p:spPr>
          <a:xfrm>
            <a:off x="3976241" y="5086787"/>
            <a:ext cx="428625" cy="3302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2400" b="1" spc="-45" dirty="0">
                <a:latin typeface="Calibri"/>
                <a:cs typeface="Calibri"/>
              </a:rPr>
              <a:t>V</a:t>
            </a:r>
            <a:r>
              <a:rPr sz="2400" b="1" spc="-10" dirty="0">
                <a:latin typeface="Calibri"/>
                <a:cs typeface="Calibri"/>
              </a:rPr>
              <a:t>S</a:t>
            </a:r>
            <a:r>
              <a:rPr sz="2400" b="1" dirty="0">
                <a:latin typeface="Calibri"/>
                <a:cs typeface="Calibri"/>
              </a:rPr>
              <a:t>.</a:t>
            </a:r>
            <a:endParaRPr sz="2400">
              <a:latin typeface="Calibri"/>
              <a:cs typeface="Calibri"/>
            </a:endParaRPr>
          </a:p>
        </p:txBody>
      </p:sp>
      <p:sp>
        <p:nvSpPr>
          <p:cNvPr id="61" name="object 61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8</a:t>
            </a:r>
          </a:p>
        </p:txBody>
      </p:sp>
    </p:spTree>
    <p:extLst>
      <p:ext uri="{BB962C8B-B14F-4D97-AF65-F5344CB8AC3E}">
        <p14:creationId xmlns:p14="http://schemas.microsoft.com/office/powerpoint/2010/main" val="979154315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2895600" y="2285885"/>
            <a:ext cx="1691639" cy="1691639"/>
          </a:xfrm>
          <a:custGeom>
            <a:avLst/>
            <a:gdLst/>
            <a:ahLst/>
            <a:cxnLst/>
            <a:rect l="l" t="t" r="r" b="b"/>
            <a:pathLst>
              <a:path w="1691639" h="1691639">
                <a:moveTo>
                  <a:pt x="0" y="0"/>
                </a:moveTo>
                <a:lnTo>
                  <a:pt x="1691639" y="0"/>
                </a:lnTo>
                <a:lnTo>
                  <a:pt x="1691639" y="1691639"/>
                </a:lnTo>
                <a:lnTo>
                  <a:pt x="0" y="1691639"/>
                </a:lnTo>
                <a:lnTo>
                  <a:pt x="0" y="0"/>
                </a:lnTo>
                <a:close/>
              </a:path>
            </a:pathLst>
          </a:custGeom>
          <a:solidFill>
            <a:srgbClr val="E9F1F5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87240" y="2285885"/>
            <a:ext cx="1691639" cy="1691639"/>
          </a:xfrm>
          <a:custGeom>
            <a:avLst/>
            <a:gdLst/>
            <a:ahLst/>
            <a:cxnLst/>
            <a:rect l="l" t="t" r="r" b="b"/>
            <a:pathLst>
              <a:path w="1691639" h="1691639">
                <a:moveTo>
                  <a:pt x="0" y="0"/>
                </a:moveTo>
                <a:lnTo>
                  <a:pt x="1691639" y="0"/>
                </a:lnTo>
                <a:lnTo>
                  <a:pt x="1691639" y="1691639"/>
                </a:lnTo>
                <a:lnTo>
                  <a:pt x="0" y="1691639"/>
                </a:lnTo>
                <a:lnTo>
                  <a:pt x="0" y="0"/>
                </a:lnTo>
                <a:close/>
              </a:path>
            </a:pathLst>
          </a:custGeom>
          <a:solidFill>
            <a:srgbClr val="FF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2895600" y="3977525"/>
            <a:ext cx="1691639" cy="1691639"/>
          </a:xfrm>
          <a:custGeom>
            <a:avLst/>
            <a:gdLst/>
            <a:ahLst/>
            <a:cxnLst/>
            <a:rect l="l" t="t" r="r" b="b"/>
            <a:pathLst>
              <a:path w="1691639" h="1691639">
                <a:moveTo>
                  <a:pt x="0" y="0"/>
                </a:moveTo>
                <a:lnTo>
                  <a:pt x="1691639" y="0"/>
                </a:lnTo>
                <a:lnTo>
                  <a:pt x="1691639" y="1691639"/>
                </a:lnTo>
                <a:lnTo>
                  <a:pt x="0" y="1691639"/>
                </a:lnTo>
                <a:lnTo>
                  <a:pt x="0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587240" y="3977525"/>
            <a:ext cx="1691639" cy="1691639"/>
          </a:xfrm>
          <a:custGeom>
            <a:avLst/>
            <a:gdLst/>
            <a:ahLst/>
            <a:cxnLst/>
            <a:rect l="l" t="t" r="r" b="b"/>
            <a:pathLst>
              <a:path w="1691639" h="1691639">
                <a:moveTo>
                  <a:pt x="0" y="0"/>
                </a:moveTo>
                <a:lnTo>
                  <a:pt x="1691639" y="0"/>
                </a:lnTo>
                <a:lnTo>
                  <a:pt x="1691639" y="1691639"/>
                </a:lnTo>
                <a:lnTo>
                  <a:pt x="0" y="1691639"/>
                </a:lnTo>
                <a:lnTo>
                  <a:pt x="0" y="0"/>
                </a:lnTo>
                <a:close/>
              </a:path>
            </a:pathLst>
          </a:custGeom>
          <a:solidFill>
            <a:srgbClr val="D0E3EA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87240" y="2266831"/>
            <a:ext cx="0" cy="3421379"/>
          </a:xfrm>
          <a:custGeom>
            <a:avLst/>
            <a:gdLst/>
            <a:ahLst/>
            <a:cxnLst/>
            <a:rect l="l" t="t" r="r" b="b"/>
            <a:pathLst>
              <a:path h="3421379">
                <a:moveTo>
                  <a:pt x="0" y="0"/>
                </a:moveTo>
                <a:lnTo>
                  <a:pt x="0" y="3421379"/>
                </a:lnTo>
              </a:path>
            </a:pathLst>
          </a:custGeom>
          <a:ln w="12700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2876550" y="3977521"/>
            <a:ext cx="3421379" cy="0"/>
          </a:xfrm>
          <a:custGeom>
            <a:avLst/>
            <a:gdLst/>
            <a:ahLst/>
            <a:cxnLst/>
            <a:rect l="l" t="t" r="r" b="b"/>
            <a:pathLst>
              <a:path w="3421379">
                <a:moveTo>
                  <a:pt x="0" y="0"/>
                </a:moveTo>
                <a:lnTo>
                  <a:pt x="3421379" y="0"/>
                </a:lnTo>
              </a:path>
            </a:pathLst>
          </a:custGeom>
          <a:ln w="12700">
            <a:solidFill>
              <a:srgbClr val="4BACC6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2895600" y="2266831"/>
            <a:ext cx="0" cy="3421379"/>
          </a:xfrm>
          <a:custGeom>
            <a:avLst/>
            <a:gdLst/>
            <a:ahLst/>
            <a:cxnLst/>
            <a:rect l="l" t="t" r="r" b="b"/>
            <a:pathLst>
              <a:path h="3421379">
                <a:moveTo>
                  <a:pt x="0" y="0"/>
                </a:moveTo>
                <a:lnTo>
                  <a:pt x="0" y="3421379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6278879" y="2266830"/>
            <a:ext cx="0" cy="3421379"/>
          </a:xfrm>
          <a:custGeom>
            <a:avLst/>
            <a:gdLst/>
            <a:ahLst/>
            <a:cxnLst/>
            <a:rect l="l" t="t" r="r" b="b"/>
            <a:pathLst>
              <a:path h="3421379">
                <a:moveTo>
                  <a:pt x="0" y="0"/>
                </a:moveTo>
                <a:lnTo>
                  <a:pt x="0" y="3421379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2876550" y="2285880"/>
            <a:ext cx="3421379" cy="0"/>
          </a:xfrm>
          <a:custGeom>
            <a:avLst/>
            <a:gdLst/>
            <a:ahLst/>
            <a:cxnLst/>
            <a:rect l="l" t="t" r="r" b="b"/>
            <a:pathLst>
              <a:path w="3421379">
                <a:moveTo>
                  <a:pt x="0" y="0"/>
                </a:moveTo>
                <a:lnTo>
                  <a:pt x="3421379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2876550" y="5669160"/>
            <a:ext cx="3421379" cy="0"/>
          </a:xfrm>
          <a:custGeom>
            <a:avLst/>
            <a:gdLst/>
            <a:ahLst/>
            <a:cxnLst/>
            <a:rect l="l" t="t" r="r" b="b"/>
            <a:pathLst>
              <a:path w="3421379">
                <a:moveTo>
                  <a:pt x="0" y="0"/>
                </a:moveTo>
                <a:lnTo>
                  <a:pt x="3421379" y="0"/>
                </a:lnTo>
              </a:path>
            </a:pathLst>
          </a:custGeom>
          <a:ln w="38100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 txBox="1"/>
          <p:nvPr/>
        </p:nvSpPr>
        <p:spPr>
          <a:xfrm>
            <a:off x="5194458" y="2852718"/>
            <a:ext cx="474980" cy="59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dirty="0">
                <a:latin typeface="Wingdings"/>
                <a:cs typeface="Wingdings"/>
              </a:rPr>
              <a:t></a:t>
            </a:r>
            <a:endParaRPr sz="4500">
              <a:latin typeface="Wingdings"/>
              <a:cs typeface="Wingdings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3502040" y="4407196"/>
            <a:ext cx="474980" cy="5969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4500" dirty="0">
                <a:latin typeface="Wingdings"/>
                <a:cs typeface="Wingdings"/>
              </a:rPr>
              <a:t></a:t>
            </a:r>
            <a:endParaRPr sz="4500">
              <a:latin typeface="Wingdings"/>
              <a:cs typeface="Wingdings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2807509" y="5789929"/>
            <a:ext cx="143065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-15" dirty="0">
                <a:latin typeface="Calibri"/>
                <a:cs typeface="Calibri"/>
              </a:rPr>
              <a:t>a</a:t>
            </a:r>
            <a:r>
              <a:rPr sz="1800" spc="-40" dirty="0">
                <a:latin typeface="Calibri"/>
                <a:cs typeface="Calibri"/>
              </a:rPr>
              <a:t>t</a:t>
            </a:r>
            <a:r>
              <a:rPr sz="1800" spc="-10" dirty="0">
                <a:latin typeface="Calibri"/>
                <a:cs typeface="Calibri"/>
              </a:rPr>
              <a:t>er</a:t>
            </a:r>
            <a:r>
              <a:rPr sz="1800" spc="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j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4924345" y="5789929"/>
            <a:ext cx="1410970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spc="-3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a</a:t>
            </a:r>
            <a:r>
              <a:rPr sz="1800" spc="-15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spc="-10" dirty="0">
                <a:latin typeface="Calibri"/>
                <a:cs typeface="Calibri"/>
              </a:rPr>
              <a:t>y</a:t>
            </a:r>
            <a:r>
              <a:rPr sz="180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i</a:t>
            </a:r>
            <a:r>
              <a:rPr sz="1800" dirty="0">
                <a:latin typeface="Calibri"/>
                <a:cs typeface="Calibri"/>
              </a:rPr>
              <a:t>n</a:t>
            </a:r>
            <a:r>
              <a:rPr sz="1800" spc="15" dirty="0">
                <a:latin typeface="Calibri"/>
                <a:cs typeface="Calibri"/>
              </a:rPr>
              <a:t> </a:t>
            </a:r>
            <a:r>
              <a:rPr sz="1800" spc="-20" dirty="0">
                <a:latin typeface="Calibri"/>
                <a:cs typeface="Calibri"/>
              </a:rPr>
              <a:t>P</a:t>
            </a:r>
            <a:r>
              <a:rPr sz="1800" spc="-40" dirty="0">
                <a:latin typeface="Calibri"/>
                <a:cs typeface="Calibri"/>
              </a:rPr>
              <a:t>r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j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20" dirty="0">
                <a:latin typeface="Calibri"/>
                <a:cs typeface="Calibri"/>
              </a:rPr>
              <a:t>ct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1184449" y="3058388"/>
            <a:ext cx="1212215" cy="2540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800" dirty="0">
                <a:latin typeface="Calibri"/>
                <a:cs typeface="Calibri"/>
              </a:rPr>
              <a:t>“</a:t>
            </a:r>
            <a:r>
              <a:rPr sz="1800" spc="-5" dirty="0">
                <a:latin typeface="Calibri"/>
                <a:cs typeface="Calibri"/>
              </a:rPr>
              <a:t>M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20" dirty="0">
                <a:latin typeface="Calibri"/>
                <a:cs typeface="Calibri"/>
              </a:rPr>
              <a:t>s</a:t>
            </a:r>
            <a:r>
              <a:rPr sz="1800" spc="-10" dirty="0">
                <a:latin typeface="Calibri"/>
                <a:cs typeface="Calibri"/>
              </a:rPr>
              <a:t>t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25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v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1219424" y="4534001"/>
            <a:ext cx="1140460" cy="52832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40335" marR="5080" indent="-128270">
              <a:lnSpc>
                <a:spcPct val="100000"/>
              </a:lnSpc>
            </a:pPr>
            <a:r>
              <a:rPr sz="1800" spc="10" dirty="0">
                <a:latin typeface="Calibri"/>
                <a:cs typeface="Calibri"/>
              </a:rPr>
              <a:t>“</a:t>
            </a:r>
            <a:r>
              <a:rPr sz="1800" spc="-100" dirty="0">
                <a:latin typeface="Calibri"/>
                <a:cs typeface="Calibri"/>
              </a:rPr>
              <a:t>W</a:t>
            </a:r>
            <a:r>
              <a:rPr sz="1800" spc="-5" dirty="0">
                <a:latin typeface="Calibri"/>
                <a:cs typeface="Calibri"/>
              </a:rPr>
              <a:t>o</a:t>
            </a:r>
            <a:r>
              <a:rPr sz="1800" dirty="0">
                <a:latin typeface="Calibri"/>
                <a:cs typeface="Calibri"/>
              </a:rPr>
              <a:t>u</a:t>
            </a:r>
            <a:r>
              <a:rPr sz="1800" spc="-5" dirty="0">
                <a:latin typeface="Calibri"/>
                <a:cs typeface="Calibri"/>
              </a:rPr>
              <a:t>l</a:t>
            </a:r>
            <a:r>
              <a:rPr sz="1800" dirty="0">
                <a:latin typeface="Calibri"/>
                <a:cs typeface="Calibri"/>
              </a:rPr>
              <a:t>d</a:t>
            </a:r>
            <a:r>
              <a:rPr sz="1800" spc="10" dirty="0">
                <a:latin typeface="Calibri"/>
                <a:cs typeface="Calibri"/>
              </a:rPr>
              <a:t> </a:t>
            </a:r>
            <a:r>
              <a:rPr sz="1800" spc="-5" dirty="0">
                <a:latin typeface="Calibri"/>
                <a:cs typeface="Calibri"/>
              </a:rPr>
              <a:t>Li</a:t>
            </a:r>
            <a:r>
              <a:rPr sz="1800" spc="-75" dirty="0">
                <a:latin typeface="Calibri"/>
                <a:cs typeface="Calibri"/>
              </a:rPr>
              <a:t>k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spc="-5" dirty="0">
                <a:latin typeface="Calibri"/>
                <a:cs typeface="Calibri"/>
              </a:rPr>
              <a:t> </a:t>
            </a:r>
            <a:r>
              <a:rPr sz="1800" spc="-25" dirty="0">
                <a:latin typeface="Calibri"/>
                <a:cs typeface="Calibri"/>
              </a:rPr>
              <a:t>t</a:t>
            </a:r>
            <a:r>
              <a:rPr sz="1800" dirty="0">
                <a:latin typeface="Calibri"/>
                <a:cs typeface="Calibri"/>
              </a:rPr>
              <a:t>o  </a:t>
            </a:r>
            <a:r>
              <a:rPr sz="1800" spc="-10" dirty="0">
                <a:latin typeface="Calibri"/>
                <a:cs typeface="Calibri"/>
              </a:rPr>
              <a:t>H</a:t>
            </a:r>
            <a:r>
              <a:rPr sz="1800" spc="-35" dirty="0">
                <a:latin typeface="Calibri"/>
                <a:cs typeface="Calibri"/>
              </a:rPr>
              <a:t>a</a:t>
            </a:r>
            <a:r>
              <a:rPr sz="1800" spc="-20" dirty="0">
                <a:latin typeface="Calibri"/>
                <a:cs typeface="Calibri"/>
              </a:rPr>
              <a:t>v</a:t>
            </a:r>
            <a:r>
              <a:rPr sz="1800" spc="-10" dirty="0">
                <a:latin typeface="Calibri"/>
                <a:cs typeface="Calibri"/>
              </a:rPr>
              <a:t>e</a:t>
            </a:r>
            <a:r>
              <a:rPr sz="1800" dirty="0">
                <a:latin typeface="Calibri"/>
                <a:cs typeface="Calibri"/>
              </a:rPr>
              <a:t>”</a:t>
            </a:r>
            <a:endParaRPr sz="1800">
              <a:latin typeface="Calibri"/>
              <a:cs typeface="Calibri"/>
            </a:endParaRPr>
          </a:p>
        </p:txBody>
      </p:sp>
      <p:sp>
        <p:nvSpPr>
          <p:cNvPr id="18" name="object 18"/>
          <p:cNvSpPr/>
          <p:nvPr/>
        </p:nvSpPr>
        <p:spPr>
          <a:xfrm>
            <a:off x="6049468" y="2907433"/>
            <a:ext cx="1668780" cy="960119"/>
          </a:xfrm>
          <a:custGeom>
            <a:avLst/>
            <a:gdLst/>
            <a:ahLst/>
            <a:cxnLst/>
            <a:rect l="l" t="t" r="r" b="b"/>
            <a:pathLst>
              <a:path w="1668779" h="960120">
                <a:moveTo>
                  <a:pt x="504418" y="255054"/>
                </a:moveTo>
                <a:lnTo>
                  <a:pt x="0" y="527532"/>
                </a:lnTo>
                <a:lnTo>
                  <a:pt x="292671" y="960120"/>
                </a:lnTo>
                <a:lnTo>
                  <a:pt x="345617" y="783856"/>
                </a:lnTo>
                <a:lnTo>
                  <a:pt x="743308" y="783856"/>
                </a:lnTo>
                <a:lnTo>
                  <a:pt x="864098" y="766804"/>
                </a:lnTo>
                <a:lnTo>
                  <a:pt x="956958" y="746604"/>
                </a:lnTo>
                <a:lnTo>
                  <a:pt x="1045509" y="721219"/>
                </a:lnTo>
                <a:lnTo>
                  <a:pt x="1129453" y="690828"/>
                </a:lnTo>
                <a:lnTo>
                  <a:pt x="1208490" y="655606"/>
                </a:lnTo>
                <a:lnTo>
                  <a:pt x="1282322" y="615732"/>
                </a:lnTo>
                <a:lnTo>
                  <a:pt x="1350650" y="571382"/>
                </a:lnTo>
                <a:lnTo>
                  <a:pt x="1413176" y="522732"/>
                </a:lnTo>
                <a:lnTo>
                  <a:pt x="1469600" y="469960"/>
                </a:lnTo>
                <a:lnTo>
                  <a:pt x="1494566" y="441655"/>
                </a:lnTo>
                <a:lnTo>
                  <a:pt x="689778" y="441655"/>
                </a:lnTo>
                <a:lnTo>
                  <a:pt x="611652" y="441467"/>
                </a:lnTo>
                <a:lnTo>
                  <a:pt x="532172" y="438042"/>
                </a:lnTo>
                <a:lnTo>
                  <a:pt x="451484" y="431330"/>
                </a:lnTo>
                <a:lnTo>
                  <a:pt x="504418" y="255054"/>
                </a:lnTo>
                <a:close/>
              </a:path>
              <a:path w="1668779" h="960120">
                <a:moveTo>
                  <a:pt x="743308" y="783856"/>
                </a:moveTo>
                <a:lnTo>
                  <a:pt x="345617" y="783856"/>
                </a:lnTo>
                <a:lnTo>
                  <a:pt x="455542" y="792229"/>
                </a:lnTo>
                <a:lnTo>
                  <a:pt x="562651" y="794533"/>
                </a:lnTo>
                <a:lnTo>
                  <a:pt x="666646" y="790946"/>
                </a:lnTo>
                <a:lnTo>
                  <a:pt x="743308" y="783856"/>
                </a:lnTo>
                <a:close/>
              </a:path>
              <a:path w="1668779" h="960120">
                <a:moveTo>
                  <a:pt x="1668652" y="0"/>
                </a:moveTo>
                <a:lnTo>
                  <a:pt x="1635979" y="46884"/>
                </a:lnTo>
                <a:lnTo>
                  <a:pt x="1599460" y="91416"/>
                </a:lnTo>
                <a:lnTo>
                  <a:pt x="1559240" y="133542"/>
                </a:lnTo>
                <a:lnTo>
                  <a:pt x="1515468" y="173210"/>
                </a:lnTo>
                <a:lnTo>
                  <a:pt x="1468288" y="210370"/>
                </a:lnTo>
                <a:lnTo>
                  <a:pt x="1417849" y="244968"/>
                </a:lnTo>
                <a:lnTo>
                  <a:pt x="1364296" y="276953"/>
                </a:lnTo>
                <a:lnTo>
                  <a:pt x="1307776" y="306274"/>
                </a:lnTo>
                <a:lnTo>
                  <a:pt x="1248436" y="332877"/>
                </a:lnTo>
                <a:lnTo>
                  <a:pt x="1186422" y="356711"/>
                </a:lnTo>
                <a:lnTo>
                  <a:pt x="1121882" y="377724"/>
                </a:lnTo>
                <a:lnTo>
                  <a:pt x="1054960" y="395864"/>
                </a:lnTo>
                <a:lnTo>
                  <a:pt x="985805" y="411080"/>
                </a:lnTo>
                <a:lnTo>
                  <a:pt x="914563" y="423319"/>
                </a:lnTo>
                <a:lnTo>
                  <a:pt x="841379" y="432529"/>
                </a:lnTo>
                <a:lnTo>
                  <a:pt x="766402" y="438658"/>
                </a:lnTo>
                <a:lnTo>
                  <a:pt x="689778" y="441655"/>
                </a:lnTo>
                <a:lnTo>
                  <a:pt x="1494566" y="441655"/>
                </a:lnTo>
                <a:lnTo>
                  <a:pt x="1562952" y="352758"/>
                </a:lnTo>
                <a:lnTo>
                  <a:pt x="1599281" y="288681"/>
                </a:lnTo>
                <a:lnTo>
                  <a:pt x="1628314" y="221190"/>
                </a:lnTo>
                <a:lnTo>
                  <a:pt x="1649753" y="150461"/>
                </a:lnTo>
                <a:lnTo>
                  <a:pt x="1663299" y="76672"/>
                </a:lnTo>
                <a:lnTo>
                  <a:pt x="1668652" y="0"/>
                </a:lnTo>
                <a:close/>
              </a:path>
            </a:pathLst>
          </a:custGeom>
          <a:solidFill>
            <a:srgbClr val="FF7C8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6563244" y="1371600"/>
            <a:ext cx="1260475" cy="1719580"/>
          </a:xfrm>
          <a:custGeom>
            <a:avLst/>
            <a:gdLst/>
            <a:ahLst/>
            <a:cxnLst/>
            <a:rect l="l" t="t" r="r" b="b"/>
            <a:pathLst>
              <a:path w="1260475" h="1719580">
                <a:moveTo>
                  <a:pt x="105867" y="0"/>
                </a:moveTo>
                <a:lnTo>
                  <a:pt x="0" y="352526"/>
                </a:lnTo>
                <a:lnTo>
                  <a:pt x="114712" y="390386"/>
                </a:lnTo>
                <a:lnTo>
                  <a:pt x="225020" y="433567"/>
                </a:lnTo>
                <a:lnTo>
                  <a:pt x="330633" y="481716"/>
                </a:lnTo>
                <a:lnTo>
                  <a:pt x="431262" y="534482"/>
                </a:lnTo>
                <a:lnTo>
                  <a:pt x="526615" y="591513"/>
                </a:lnTo>
                <a:lnTo>
                  <a:pt x="616404" y="652458"/>
                </a:lnTo>
                <a:lnTo>
                  <a:pt x="700339" y="716963"/>
                </a:lnTo>
                <a:lnTo>
                  <a:pt x="778128" y="784679"/>
                </a:lnTo>
                <a:lnTo>
                  <a:pt x="849483" y="855252"/>
                </a:lnTo>
                <a:lnTo>
                  <a:pt x="914114" y="928331"/>
                </a:lnTo>
                <a:lnTo>
                  <a:pt x="971730" y="1003565"/>
                </a:lnTo>
                <a:lnTo>
                  <a:pt x="1022041" y="1080601"/>
                </a:lnTo>
                <a:lnTo>
                  <a:pt x="1064758" y="1159087"/>
                </a:lnTo>
                <a:lnTo>
                  <a:pt x="1099590" y="1238672"/>
                </a:lnTo>
                <a:lnTo>
                  <a:pt x="1126247" y="1319004"/>
                </a:lnTo>
                <a:lnTo>
                  <a:pt x="1144441" y="1399731"/>
                </a:lnTo>
                <a:lnTo>
                  <a:pt x="1153879" y="1480501"/>
                </a:lnTo>
                <a:lnTo>
                  <a:pt x="1154274" y="1560963"/>
                </a:lnTo>
                <a:lnTo>
                  <a:pt x="1145333" y="1640765"/>
                </a:lnTo>
                <a:lnTo>
                  <a:pt x="1126769" y="1719554"/>
                </a:lnTo>
                <a:lnTo>
                  <a:pt x="1232636" y="1367028"/>
                </a:lnTo>
                <a:lnTo>
                  <a:pt x="1251201" y="1288236"/>
                </a:lnTo>
                <a:lnTo>
                  <a:pt x="1260141" y="1208434"/>
                </a:lnTo>
                <a:lnTo>
                  <a:pt x="1259747" y="1127971"/>
                </a:lnTo>
                <a:lnTo>
                  <a:pt x="1250308" y="1047200"/>
                </a:lnTo>
                <a:lnTo>
                  <a:pt x="1232115" y="966472"/>
                </a:lnTo>
                <a:lnTo>
                  <a:pt x="1205457" y="886140"/>
                </a:lnTo>
                <a:lnTo>
                  <a:pt x="1170625" y="806555"/>
                </a:lnTo>
                <a:lnTo>
                  <a:pt x="1127908" y="728069"/>
                </a:lnTo>
                <a:lnTo>
                  <a:pt x="1077597" y="651033"/>
                </a:lnTo>
                <a:lnTo>
                  <a:pt x="1019981" y="575800"/>
                </a:lnTo>
                <a:lnTo>
                  <a:pt x="955351" y="502721"/>
                </a:lnTo>
                <a:lnTo>
                  <a:pt x="883995" y="432149"/>
                </a:lnTo>
                <a:lnTo>
                  <a:pt x="806206" y="364434"/>
                </a:lnTo>
                <a:lnTo>
                  <a:pt x="722272" y="299929"/>
                </a:lnTo>
                <a:lnTo>
                  <a:pt x="632483" y="238985"/>
                </a:lnTo>
                <a:lnTo>
                  <a:pt x="537129" y="181954"/>
                </a:lnTo>
                <a:lnTo>
                  <a:pt x="436500" y="129189"/>
                </a:lnTo>
                <a:lnTo>
                  <a:pt x="330887" y="81040"/>
                </a:lnTo>
                <a:lnTo>
                  <a:pt x="220579" y="37859"/>
                </a:lnTo>
                <a:lnTo>
                  <a:pt x="105867" y="0"/>
                </a:lnTo>
                <a:close/>
              </a:path>
            </a:pathLst>
          </a:custGeom>
          <a:solidFill>
            <a:srgbClr val="CD6467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6049466" y="1371600"/>
            <a:ext cx="1774189" cy="2496185"/>
          </a:xfrm>
          <a:custGeom>
            <a:avLst/>
            <a:gdLst/>
            <a:ahLst/>
            <a:cxnLst/>
            <a:rect l="l" t="t" r="r" b="b"/>
            <a:pathLst>
              <a:path w="1774190" h="2496185">
                <a:moveTo>
                  <a:pt x="1640547" y="1719554"/>
                </a:moveTo>
                <a:lnTo>
                  <a:pt x="1659112" y="1640765"/>
                </a:lnTo>
                <a:lnTo>
                  <a:pt x="1668052" y="1560963"/>
                </a:lnTo>
                <a:lnTo>
                  <a:pt x="1667658" y="1480501"/>
                </a:lnTo>
                <a:lnTo>
                  <a:pt x="1658219" y="1399731"/>
                </a:lnTo>
                <a:lnTo>
                  <a:pt x="1640026" y="1319004"/>
                </a:lnTo>
                <a:lnTo>
                  <a:pt x="1613368" y="1238672"/>
                </a:lnTo>
                <a:lnTo>
                  <a:pt x="1578536" y="1159087"/>
                </a:lnTo>
                <a:lnTo>
                  <a:pt x="1535819" y="1080601"/>
                </a:lnTo>
                <a:lnTo>
                  <a:pt x="1485508" y="1003565"/>
                </a:lnTo>
                <a:lnTo>
                  <a:pt x="1427892" y="928331"/>
                </a:lnTo>
                <a:lnTo>
                  <a:pt x="1363262" y="855252"/>
                </a:lnTo>
                <a:lnTo>
                  <a:pt x="1291907" y="784679"/>
                </a:lnTo>
                <a:lnTo>
                  <a:pt x="1214117" y="716963"/>
                </a:lnTo>
                <a:lnTo>
                  <a:pt x="1130183" y="652458"/>
                </a:lnTo>
                <a:lnTo>
                  <a:pt x="1040394" y="591513"/>
                </a:lnTo>
                <a:lnTo>
                  <a:pt x="945040" y="534482"/>
                </a:lnTo>
                <a:lnTo>
                  <a:pt x="844412" y="481716"/>
                </a:lnTo>
                <a:lnTo>
                  <a:pt x="738799" y="433567"/>
                </a:lnTo>
                <a:lnTo>
                  <a:pt x="628491" y="390386"/>
                </a:lnTo>
                <a:lnTo>
                  <a:pt x="513778" y="352526"/>
                </a:lnTo>
                <a:lnTo>
                  <a:pt x="619645" y="0"/>
                </a:lnTo>
                <a:lnTo>
                  <a:pt x="734358" y="37859"/>
                </a:lnTo>
                <a:lnTo>
                  <a:pt x="844666" y="81040"/>
                </a:lnTo>
                <a:lnTo>
                  <a:pt x="950279" y="129189"/>
                </a:lnTo>
                <a:lnTo>
                  <a:pt x="1050907" y="181954"/>
                </a:lnTo>
                <a:lnTo>
                  <a:pt x="1146261" y="238985"/>
                </a:lnTo>
                <a:lnTo>
                  <a:pt x="1236050" y="299929"/>
                </a:lnTo>
                <a:lnTo>
                  <a:pt x="1319984" y="364434"/>
                </a:lnTo>
                <a:lnTo>
                  <a:pt x="1397774" y="432149"/>
                </a:lnTo>
                <a:lnTo>
                  <a:pt x="1469129" y="502721"/>
                </a:lnTo>
                <a:lnTo>
                  <a:pt x="1533759" y="575800"/>
                </a:lnTo>
                <a:lnTo>
                  <a:pt x="1591375" y="651033"/>
                </a:lnTo>
                <a:lnTo>
                  <a:pt x="1641687" y="728069"/>
                </a:lnTo>
                <a:lnTo>
                  <a:pt x="1684403" y="806555"/>
                </a:lnTo>
                <a:lnTo>
                  <a:pt x="1719235" y="886140"/>
                </a:lnTo>
                <a:lnTo>
                  <a:pt x="1745893" y="966472"/>
                </a:lnTo>
                <a:lnTo>
                  <a:pt x="1764086" y="1047200"/>
                </a:lnTo>
                <a:lnTo>
                  <a:pt x="1773525" y="1127971"/>
                </a:lnTo>
                <a:lnTo>
                  <a:pt x="1773919" y="1208434"/>
                </a:lnTo>
                <a:lnTo>
                  <a:pt x="1764979" y="1288236"/>
                </a:lnTo>
                <a:lnTo>
                  <a:pt x="1746415" y="1367028"/>
                </a:lnTo>
                <a:lnTo>
                  <a:pt x="1640547" y="1719554"/>
                </a:lnTo>
                <a:lnTo>
                  <a:pt x="1618595" y="1781398"/>
                </a:lnTo>
                <a:lnTo>
                  <a:pt x="1590832" y="1840496"/>
                </a:lnTo>
                <a:lnTo>
                  <a:pt x="1557476" y="1896747"/>
                </a:lnTo>
                <a:lnTo>
                  <a:pt x="1518743" y="1950051"/>
                </a:lnTo>
                <a:lnTo>
                  <a:pt x="1474853" y="2000306"/>
                </a:lnTo>
                <a:lnTo>
                  <a:pt x="1426023" y="2047412"/>
                </a:lnTo>
                <a:lnTo>
                  <a:pt x="1372470" y="2091267"/>
                </a:lnTo>
                <a:lnTo>
                  <a:pt x="1314412" y="2131772"/>
                </a:lnTo>
                <a:lnTo>
                  <a:pt x="1252068" y="2168823"/>
                </a:lnTo>
                <a:lnTo>
                  <a:pt x="1185654" y="2202322"/>
                </a:lnTo>
                <a:lnTo>
                  <a:pt x="1115389" y="2232167"/>
                </a:lnTo>
                <a:lnTo>
                  <a:pt x="1041490" y="2258257"/>
                </a:lnTo>
                <a:lnTo>
                  <a:pt x="964175" y="2280492"/>
                </a:lnTo>
                <a:lnTo>
                  <a:pt x="883662" y="2298769"/>
                </a:lnTo>
                <a:lnTo>
                  <a:pt x="800169" y="2312989"/>
                </a:lnTo>
                <a:lnTo>
                  <a:pt x="713913" y="2323050"/>
                </a:lnTo>
                <a:lnTo>
                  <a:pt x="625112" y="2328852"/>
                </a:lnTo>
                <a:lnTo>
                  <a:pt x="533984" y="2330294"/>
                </a:lnTo>
                <a:lnTo>
                  <a:pt x="440747" y="2327274"/>
                </a:lnTo>
                <a:lnTo>
                  <a:pt x="345617" y="2319693"/>
                </a:lnTo>
                <a:lnTo>
                  <a:pt x="292684" y="2495956"/>
                </a:lnTo>
                <a:lnTo>
                  <a:pt x="0" y="2063369"/>
                </a:lnTo>
                <a:lnTo>
                  <a:pt x="504418" y="1790890"/>
                </a:lnTo>
                <a:lnTo>
                  <a:pt x="451485" y="1967153"/>
                </a:lnTo>
                <a:lnTo>
                  <a:pt x="532174" y="1973868"/>
                </a:lnTo>
                <a:lnTo>
                  <a:pt x="611655" y="1977294"/>
                </a:lnTo>
                <a:lnTo>
                  <a:pt x="689782" y="1977483"/>
                </a:lnTo>
                <a:lnTo>
                  <a:pt x="766407" y="1974488"/>
                </a:lnTo>
                <a:lnTo>
                  <a:pt x="841385" y="1968360"/>
                </a:lnTo>
                <a:lnTo>
                  <a:pt x="914568" y="1959151"/>
                </a:lnTo>
                <a:lnTo>
                  <a:pt x="985811" y="1946913"/>
                </a:lnTo>
                <a:lnTo>
                  <a:pt x="1054966" y="1931698"/>
                </a:lnTo>
                <a:lnTo>
                  <a:pt x="1121887" y="1913558"/>
                </a:lnTo>
                <a:lnTo>
                  <a:pt x="1186427" y="1892546"/>
                </a:lnTo>
                <a:lnTo>
                  <a:pt x="1248440" y="1868712"/>
                </a:lnTo>
                <a:lnTo>
                  <a:pt x="1307780" y="1842109"/>
                </a:lnTo>
                <a:lnTo>
                  <a:pt x="1364299" y="1812789"/>
                </a:lnTo>
                <a:lnTo>
                  <a:pt x="1417851" y="1780804"/>
                </a:lnTo>
                <a:lnTo>
                  <a:pt x="1468290" y="1746206"/>
                </a:lnTo>
                <a:lnTo>
                  <a:pt x="1515469" y="1709047"/>
                </a:lnTo>
                <a:lnTo>
                  <a:pt x="1559241" y="1669378"/>
                </a:lnTo>
                <a:lnTo>
                  <a:pt x="1599460" y="1627252"/>
                </a:lnTo>
                <a:lnTo>
                  <a:pt x="1635980" y="1582721"/>
                </a:lnTo>
                <a:lnTo>
                  <a:pt x="1668653" y="1535836"/>
                </a:lnTo>
              </a:path>
            </a:pathLst>
          </a:custGeom>
          <a:ln w="25400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</a:pPr>
            <a:r>
              <a:rPr sz="3600" dirty="0"/>
              <a:t>Q</a:t>
            </a:r>
            <a:r>
              <a:rPr sz="3600" spc="-20" dirty="0"/>
              <a:t>u</a:t>
            </a:r>
            <a:r>
              <a:rPr sz="3600" spc="-25" dirty="0"/>
              <a:t>a</a:t>
            </a:r>
            <a:r>
              <a:rPr sz="3600" spc="-15" dirty="0"/>
              <a:t>lity</a:t>
            </a:r>
            <a:r>
              <a:rPr sz="3600" dirty="0"/>
              <a:t> </a:t>
            </a:r>
            <a:r>
              <a:rPr sz="3600" spc="-25" dirty="0"/>
              <a:t>o</a:t>
            </a:r>
            <a:r>
              <a:rPr sz="3600" dirty="0"/>
              <a:t>f </a:t>
            </a:r>
            <a:r>
              <a:rPr sz="3600" spc="-15" dirty="0"/>
              <a:t>Li</a:t>
            </a:r>
            <a:r>
              <a:rPr sz="3600" spc="-60" dirty="0"/>
              <a:t>f</a:t>
            </a:r>
            <a:r>
              <a:rPr sz="3600" dirty="0"/>
              <a:t>e</a:t>
            </a:r>
            <a:r>
              <a:rPr sz="3600" spc="-15" dirty="0"/>
              <a:t> </a:t>
            </a:r>
            <a:r>
              <a:rPr sz="3600" spc="-5" dirty="0"/>
              <a:t>mea</a:t>
            </a:r>
            <a:r>
              <a:rPr sz="3600" spc="-15" dirty="0"/>
              <a:t>s</a:t>
            </a:r>
            <a:r>
              <a:rPr sz="3600" dirty="0"/>
              <a:t>u</a:t>
            </a:r>
            <a:r>
              <a:rPr sz="3600" spc="-35" dirty="0"/>
              <a:t>r</a:t>
            </a:r>
            <a:r>
              <a:rPr sz="3600" spc="-5" dirty="0"/>
              <a:t>e</a:t>
            </a:r>
            <a:r>
              <a:rPr sz="3600" dirty="0"/>
              <a:t>s</a:t>
            </a:r>
            <a:r>
              <a:rPr sz="3600" spc="-10" dirty="0"/>
              <a:t> </a:t>
            </a:r>
            <a:r>
              <a:rPr sz="3600" spc="-20" dirty="0"/>
              <a:t>c</a:t>
            </a:r>
            <a:r>
              <a:rPr sz="3600" spc="-25" dirty="0"/>
              <a:t>a</a:t>
            </a:r>
            <a:r>
              <a:rPr sz="3600" spc="-20" dirty="0"/>
              <a:t>n</a:t>
            </a:r>
            <a:r>
              <a:rPr sz="3600" spc="5" dirty="0"/>
              <a:t> </a:t>
            </a:r>
            <a:r>
              <a:rPr sz="3600" dirty="0"/>
              <a:t>be </a:t>
            </a:r>
            <a:r>
              <a:rPr sz="3600" spc="-5" dirty="0"/>
              <a:t>mo</a:t>
            </a:r>
            <a:r>
              <a:rPr sz="3600" spc="-50" dirty="0"/>
              <a:t>s</a:t>
            </a:r>
            <a:r>
              <a:rPr sz="3600" spc="-15" dirty="0"/>
              <a:t>t</a:t>
            </a:r>
            <a:r>
              <a:rPr sz="3600" spc="-10" dirty="0"/>
              <a:t> </a:t>
            </a:r>
            <a:r>
              <a:rPr sz="3600" spc="-5" dirty="0"/>
              <a:t>mea</a:t>
            </a:r>
            <a:r>
              <a:rPr sz="3600" spc="-20" dirty="0"/>
              <a:t>nin</a:t>
            </a:r>
            <a:r>
              <a:rPr sz="3600" spc="-25" dirty="0"/>
              <a:t>g</a:t>
            </a:r>
            <a:r>
              <a:rPr sz="3600" dirty="0"/>
              <a:t>f</a:t>
            </a:r>
            <a:r>
              <a:rPr sz="3600" spc="-15" dirty="0"/>
              <a:t>ul</a:t>
            </a:r>
            <a:r>
              <a:rPr sz="3600" spc="15" dirty="0"/>
              <a:t> </a:t>
            </a:r>
            <a:r>
              <a:rPr sz="3600" spc="5" dirty="0"/>
              <a:t>w</a:t>
            </a:r>
            <a:r>
              <a:rPr sz="3600" spc="-20" dirty="0"/>
              <a:t>hen</a:t>
            </a:r>
            <a:r>
              <a:rPr sz="3600" spc="10" dirty="0"/>
              <a:t> </a:t>
            </a:r>
            <a:r>
              <a:rPr sz="3600" spc="-20" dirty="0"/>
              <a:t>th</a:t>
            </a:r>
            <a:r>
              <a:rPr sz="3600" spc="-60" dirty="0"/>
              <a:t>e</a:t>
            </a:r>
            <a:r>
              <a:rPr sz="3600" spc="-20" dirty="0"/>
              <a:t>y</a:t>
            </a:r>
            <a:r>
              <a:rPr sz="3600" dirty="0"/>
              <a:t> </a:t>
            </a:r>
            <a:r>
              <a:rPr sz="3600" spc="-20" dirty="0"/>
              <a:t>help</a:t>
            </a:r>
            <a:r>
              <a:rPr sz="3600" spc="15" dirty="0"/>
              <a:t> </a:t>
            </a:r>
            <a:r>
              <a:rPr sz="3600" spc="-15" dirty="0"/>
              <a:t>di</a:t>
            </a:r>
            <a:r>
              <a:rPr sz="3600" spc="5" dirty="0"/>
              <a:t>c</a:t>
            </a:r>
            <a:r>
              <a:rPr sz="3600" spc="-60" dirty="0"/>
              <a:t>ta</a:t>
            </a:r>
            <a:r>
              <a:rPr sz="3600" spc="-65" dirty="0"/>
              <a:t>t</a:t>
            </a:r>
            <a:r>
              <a:rPr sz="3600" dirty="0"/>
              <a:t>e</a:t>
            </a:r>
            <a:r>
              <a:rPr sz="3600" spc="10" dirty="0"/>
              <a:t> </a:t>
            </a:r>
            <a:r>
              <a:rPr sz="3600" spc="-20" dirty="0"/>
              <a:t>a</a:t>
            </a:r>
            <a:r>
              <a:rPr sz="3600" spc="-10" dirty="0"/>
              <a:t> </a:t>
            </a:r>
            <a:r>
              <a:rPr sz="3600" dirty="0"/>
              <a:t>p</a:t>
            </a:r>
            <a:r>
              <a:rPr sz="3600" spc="-45" dirty="0"/>
              <a:t>r</a:t>
            </a:r>
            <a:r>
              <a:rPr sz="3600" spc="-25" dirty="0"/>
              <a:t>o</a:t>
            </a:r>
            <a:r>
              <a:rPr sz="3600" dirty="0"/>
              <a:t>j</a:t>
            </a:r>
            <a:r>
              <a:rPr sz="3600" spc="-5" dirty="0"/>
              <a:t>e</a:t>
            </a:r>
            <a:r>
              <a:rPr sz="3600" spc="5" dirty="0"/>
              <a:t>c</a:t>
            </a:r>
            <a:r>
              <a:rPr sz="3600" spc="75" dirty="0"/>
              <a:t>t</a:t>
            </a:r>
            <a:r>
              <a:rPr sz="3600" spc="-220" dirty="0"/>
              <a:t>’</a:t>
            </a:r>
            <a:r>
              <a:rPr sz="3600" spc="-15" dirty="0"/>
              <a:t>s</a:t>
            </a:r>
            <a:r>
              <a:rPr sz="3600" spc="15" dirty="0"/>
              <a:t> </a:t>
            </a:r>
            <a:r>
              <a:rPr sz="3600" spc="-15" dirty="0"/>
              <a:t>di</a:t>
            </a:r>
            <a:r>
              <a:rPr sz="3600" spc="-35" dirty="0"/>
              <a:t>r</a:t>
            </a:r>
            <a:r>
              <a:rPr sz="3600" spc="-5" dirty="0"/>
              <a:t>e</a:t>
            </a:r>
            <a:r>
              <a:rPr sz="3600" spc="5" dirty="0"/>
              <a:t>c</a:t>
            </a:r>
            <a:r>
              <a:rPr sz="3600" spc="-15" dirty="0"/>
              <a:t>ti</a:t>
            </a:r>
            <a:r>
              <a:rPr sz="3600" spc="-25" dirty="0"/>
              <a:t>o</a:t>
            </a:r>
            <a:r>
              <a:rPr sz="3600" spc="-20" dirty="0"/>
              <a:t>n</a:t>
            </a:r>
            <a:r>
              <a:rPr sz="3600" spc="5" dirty="0"/>
              <a:t> </a:t>
            </a:r>
            <a:r>
              <a:rPr sz="3600" spc="-60" dirty="0"/>
              <a:t>a</a:t>
            </a:r>
            <a:r>
              <a:rPr sz="3600" spc="-15" dirty="0"/>
              <a:t>t</a:t>
            </a:r>
            <a:r>
              <a:rPr sz="3600" dirty="0"/>
              <a:t> </a:t>
            </a:r>
            <a:r>
              <a:rPr sz="3600" spc="-20" dirty="0"/>
              <a:t>the</a:t>
            </a:r>
            <a:r>
              <a:rPr sz="3600" dirty="0"/>
              <a:t> </a:t>
            </a:r>
            <a:r>
              <a:rPr sz="3600" spc="-25" dirty="0"/>
              <a:t>o</a:t>
            </a:r>
            <a:r>
              <a:rPr sz="3600" spc="-20" dirty="0"/>
              <a:t>uts</a:t>
            </a:r>
            <a:r>
              <a:rPr sz="3600" spc="-25" dirty="0"/>
              <a:t>e</a:t>
            </a:r>
            <a:r>
              <a:rPr sz="3600" spc="-15" dirty="0"/>
              <a:t>t</a:t>
            </a:r>
            <a:endParaRPr sz="3600"/>
          </a:p>
        </p:txBody>
      </p:sp>
      <p:sp>
        <p:nvSpPr>
          <p:cNvPr id="22" name="object 22"/>
          <p:cNvSpPr txBox="1"/>
          <p:nvPr/>
        </p:nvSpPr>
        <p:spPr>
          <a:xfrm>
            <a:off x="231140" y="6436042"/>
            <a:ext cx="116205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dirty="0">
                <a:solidFill>
                  <a:srgbClr val="8A8A8A"/>
                </a:solidFill>
                <a:latin typeface="Calibri"/>
                <a:cs typeface="Calibri"/>
              </a:rPr>
              <a:t>9</a:t>
            </a:r>
            <a:endParaRPr sz="1400">
              <a:latin typeface="Calibri"/>
              <a:cs typeface="Calibri"/>
            </a:endParaRPr>
          </a:p>
        </p:txBody>
      </p:sp>
      <p:sp>
        <p:nvSpPr>
          <p:cNvPr id="23" name="object 23"/>
          <p:cNvSpPr txBox="1"/>
          <p:nvPr/>
        </p:nvSpPr>
        <p:spPr>
          <a:xfrm>
            <a:off x="8425688" y="6463728"/>
            <a:ext cx="180975" cy="1778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200" spc="-10" dirty="0">
                <a:solidFill>
                  <a:srgbClr val="8A8A8A"/>
                </a:solidFill>
                <a:latin typeface="Calibri"/>
                <a:cs typeface="Calibri"/>
              </a:rPr>
              <a:t>10</a:t>
            </a:r>
            <a:endParaRPr sz="12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55781037"/>
      </p:ext>
    </p:extLst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248665"/>
            <a:ext cx="7825105" cy="863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 w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h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en 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h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pa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rti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000" b="1" spc="-20" dirty="0">
                <a:solidFill>
                  <a:srgbClr val="004376"/>
                </a:solidFill>
                <a:latin typeface="Calibri"/>
                <a:cs typeface="Calibri"/>
              </a:rPr>
              <a:t>ula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000" b="1" spc="-5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u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m</a:t>
            </a:r>
            <a:r>
              <a:rPr sz="3000" b="1" spc="-50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000" b="1" spc="-3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an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ces</a:t>
            </a:r>
            <a:r>
              <a:rPr sz="3000" b="1" spc="-3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f 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a 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0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jec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0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m</a:t>
            </a:r>
            <a:r>
              <a:rPr sz="3000" b="1" spc="-2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000" b="1" spc="-100" dirty="0">
                <a:solidFill>
                  <a:srgbClr val="004376"/>
                </a:solidFill>
                <a:latin typeface="Calibri"/>
                <a:cs typeface="Calibri"/>
              </a:rPr>
              <a:t>k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5" dirty="0">
                <a:solidFill>
                  <a:srgbClr val="004376"/>
                </a:solidFill>
                <a:latin typeface="Calibri"/>
                <a:cs typeface="Calibri"/>
              </a:rPr>
              <a:t>Q</a:t>
            </a:r>
            <a:r>
              <a:rPr sz="3000" b="1" spc="-20" dirty="0">
                <a:solidFill>
                  <a:srgbClr val="004376"/>
                </a:solidFill>
                <a:latin typeface="Calibri"/>
                <a:cs typeface="Calibri"/>
              </a:rPr>
              <a:t>uali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ty</a:t>
            </a:r>
            <a:r>
              <a:rPr sz="3000" b="1" spc="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f 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000" b="1" spc="-50" dirty="0">
                <a:solidFill>
                  <a:srgbClr val="004376"/>
                </a:solidFill>
                <a:latin typeface="Calibri"/>
                <a:cs typeface="Calibri"/>
              </a:rPr>
              <a:t>f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-2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5" dirty="0">
                <a:solidFill>
                  <a:srgbClr val="004376"/>
                </a:solidFill>
                <a:latin typeface="Calibri"/>
                <a:cs typeface="Calibri"/>
              </a:rPr>
              <a:t>mo</a:t>
            </a:r>
            <a:r>
              <a:rPr sz="30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co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ns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-25" dirty="0">
                <a:solidFill>
                  <a:srgbClr val="004376"/>
                </a:solidFill>
                <a:latin typeface="Calibri"/>
                <a:cs typeface="Calibri"/>
              </a:rPr>
              <a:t>qu</a:t>
            </a:r>
            <a:r>
              <a:rPr sz="30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000" b="1" spc="-5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000" b="1" spc="-15" dirty="0">
                <a:solidFill>
                  <a:srgbClr val="004376"/>
                </a:solidFill>
                <a:latin typeface="Calibri"/>
                <a:cs typeface="Calibri"/>
              </a:rPr>
              <a:t>tial</a:t>
            </a:r>
            <a:endParaRPr sz="3000">
              <a:latin typeface="Calibri"/>
              <a:cs typeface="Calibri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2819400" y="1423416"/>
            <a:ext cx="181610" cy="274320"/>
          </a:xfrm>
          <a:custGeom>
            <a:avLst/>
            <a:gdLst/>
            <a:ahLst/>
            <a:cxnLst/>
            <a:rect l="l" t="t" r="r" b="b"/>
            <a:pathLst>
              <a:path w="181610" h="274319">
                <a:moveTo>
                  <a:pt x="181356" y="183641"/>
                </a:moveTo>
                <a:lnTo>
                  <a:pt x="0" y="183641"/>
                </a:lnTo>
                <a:lnTo>
                  <a:pt x="90678" y="274319"/>
                </a:lnTo>
                <a:lnTo>
                  <a:pt x="181356" y="183641"/>
                </a:lnTo>
                <a:close/>
              </a:path>
              <a:path w="181610" h="274319">
                <a:moveTo>
                  <a:pt x="136017" y="0"/>
                </a:moveTo>
                <a:lnTo>
                  <a:pt x="45339" y="0"/>
                </a:lnTo>
                <a:lnTo>
                  <a:pt x="45339" y="183641"/>
                </a:lnTo>
                <a:lnTo>
                  <a:pt x="136017" y="183641"/>
                </a:lnTo>
                <a:lnTo>
                  <a:pt x="136017" y="0"/>
                </a:lnTo>
                <a:close/>
              </a:path>
            </a:pathLst>
          </a:custGeom>
          <a:solidFill>
            <a:srgbClr val="00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819400" y="1423416"/>
            <a:ext cx="181610" cy="274320"/>
          </a:xfrm>
          <a:custGeom>
            <a:avLst/>
            <a:gdLst/>
            <a:ahLst/>
            <a:cxnLst/>
            <a:rect l="l" t="t" r="r" b="b"/>
            <a:pathLst>
              <a:path w="181610" h="274319">
                <a:moveTo>
                  <a:pt x="0" y="183641"/>
                </a:moveTo>
                <a:lnTo>
                  <a:pt x="45339" y="183641"/>
                </a:lnTo>
                <a:lnTo>
                  <a:pt x="45339" y="0"/>
                </a:lnTo>
                <a:lnTo>
                  <a:pt x="136017" y="0"/>
                </a:lnTo>
                <a:lnTo>
                  <a:pt x="136017" y="183641"/>
                </a:lnTo>
                <a:lnTo>
                  <a:pt x="181356" y="183641"/>
                </a:lnTo>
                <a:lnTo>
                  <a:pt x="90678" y="274319"/>
                </a:lnTo>
                <a:lnTo>
                  <a:pt x="0" y="183641"/>
                </a:lnTo>
                <a:close/>
              </a:path>
            </a:pathLst>
          </a:custGeom>
          <a:ln w="3175">
            <a:solidFill>
              <a:srgbClr val="385D8A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231140" y="6436042"/>
            <a:ext cx="205740" cy="203835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400" b="1" spc="-5" dirty="0">
                <a:solidFill>
                  <a:srgbClr val="8A8A8A"/>
                </a:solidFill>
                <a:latin typeface="Calibri"/>
                <a:cs typeface="Calibri"/>
              </a:rPr>
              <a:t>10</a:t>
            </a:r>
            <a:endParaRPr sz="1400">
              <a:latin typeface="Calibri"/>
              <a:cs typeface="Calibri"/>
            </a:endParaRPr>
          </a:p>
        </p:txBody>
      </p:sp>
      <p:graphicFrame>
        <p:nvGraphicFramePr>
          <p:cNvPr id="3" name="object 3"/>
          <p:cNvGraphicFramePr>
            <a:graphicFrameLocks noGrp="1"/>
          </p:cNvGraphicFramePr>
          <p:nvPr/>
        </p:nvGraphicFramePr>
        <p:xfrm>
          <a:off x="1289050" y="1219912"/>
          <a:ext cx="6234919" cy="574445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371025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96597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965974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965973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965974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51453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8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800" b="1" spc="-20" dirty="0">
                          <a:latin typeface="Calibri"/>
                          <a:cs typeface="Calibri"/>
                        </a:rPr>
                        <a:t>RO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J</a:t>
                      </a:r>
                      <a:r>
                        <a:rPr sz="1800" b="1" spc="-30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800" b="1" spc="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800" b="1" spc="-5" dirty="0">
                          <a:latin typeface="Calibri"/>
                          <a:cs typeface="Calibri"/>
                        </a:rPr>
                        <a:t> T</a:t>
                      </a:r>
                      <a:r>
                        <a:rPr sz="1800" b="1" dirty="0">
                          <a:latin typeface="Calibri"/>
                          <a:cs typeface="Calibri"/>
                        </a:rPr>
                        <a:t>YPE</a:t>
                      </a:r>
                      <a:endParaRPr sz="18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marL="98425" marR="92710" indent="17526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006600"/>
                    </a:solidFill>
                  </a:tcPr>
                </a:tc>
                <a:tc>
                  <a:txBody>
                    <a:bodyPr/>
                    <a:lstStyle/>
                    <a:p>
                      <a:pPr marL="98425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33CC33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92710" indent="223520">
                        <a:lnSpc>
                          <a:spcPct val="100000"/>
                        </a:lnSpc>
                      </a:pP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L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ess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7C80"/>
                    </a:solidFill>
                  </a:tcPr>
                </a:tc>
                <a:tc>
                  <a:txBody>
                    <a:bodyPr/>
                    <a:lstStyle/>
                    <a:p>
                      <a:pPr marL="98425" marR="92710" indent="238760">
                        <a:lnSpc>
                          <a:spcPct val="100000"/>
                        </a:lnSpc>
                      </a:pP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ot </a:t>
                      </a:r>
                      <a:r>
                        <a:rPr sz="1400" b="1" spc="-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Im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po</a:t>
                      </a:r>
                      <a:r>
                        <a:rPr sz="1400" b="1" spc="5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r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a</a:t>
                      </a:r>
                      <a:r>
                        <a:rPr sz="1400" b="1" spc="-10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n</a:t>
                      </a:r>
                      <a:r>
                        <a:rPr sz="1400" b="1" dirty="0">
                          <a:solidFill>
                            <a:srgbClr val="FFFFFF"/>
                          </a:solidFill>
                          <a:latin typeface="Calibri"/>
                          <a:cs typeface="Calibri"/>
                        </a:rPr>
                        <a:t>t</a:t>
                      </a:r>
                      <a:endParaRPr sz="14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C0000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28593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1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w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d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g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28593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Ca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2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e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111945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29228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105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Dr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28593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1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Dr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111946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29228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5" dirty="0">
                          <a:latin typeface="Calibri"/>
                          <a:cs typeface="Calibri"/>
                        </a:rPr>
                        <a:t>B</a:t>
                      </a:r>
                      <a:r>
                        <a:rPr sz="1300" b="1" spc="-30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nd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Dr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  <a:tr h="28593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7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ue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Dr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en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08"/>
                  </a:ext>
                </a:extLst>
              </a:tr>
              <a:tr h="130778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09"/>
                  </a:ext>
                </a:extLst>
              </a:tr>
              <a:tr h="29228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ecr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lly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0"/>
                  </a:ext>
                </a:extLst>
              </a:tr>
              <a:tr h="28593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ecr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u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3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lly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1"/>
                  </a:ext>
                </a:extLst>
              </a:tr>
              <a:tr h="122784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2"/>
                  </a:ext>
                </a:extLst>
              </a:tr>
              <a:tr h="29228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ng</a:t>
                      </a:r>
                      <a:r>
                        <a:rPr sz="1300" b="1" spc="5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Emp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oy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ees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3"/>
                  </a:ext>
                </a:extLst>
              </a:tr>
              <a:tr h="28593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20" dirty="0">
                          <a:latin typeface="Calibri"/>
                          <a:cs typeface="Calibri"/>
                        </a:rPr>
                        <a:t>Fe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w/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spc="40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4"/>
                  </a:ext>
                </a:extLst>
              </a:tr>
              <a:tr h="111946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5"/>
                  </a:ext>
                </a:extLst>
              </a:tr>
              <a:tr h="29228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ub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li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c</a:t>
                      </a:r>
                      <a:r>
                        <a:rPr sz="13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6"/>
                  </a:ext>
                </a:extLst>
              </a:tr>
              <a:tr h="28593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10" dirty="0">
                          <a:latin typeface="Calibri"/>
                          <a:cs typeface="Calibri"/>
                        </a:rPr>
                        <a:t>P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30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at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spc="2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Co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mp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25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y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300" dirty="0">
                          <a:latin typeface="Wingdings"/>
                          <a:cs typeface="Wingdings"/>
                        </a:rPr>
                        <a:t></a:t>
                      </a:r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7"/>
                  </a:ext>
                </a:extLst>
              </a:tr>
              <a:tr h="111945"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  <a:solidFill>
                      <a:srgbClr val="808080"/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10018"/>
                  </a:ext>
                </a:extLst>
              </a:tr>
              <a:tr h="292286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Dec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-Ma</a:t>
                      </a:r>
                      <a:r>
                        <a:rPr sz="1300" b="1" spc="-3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Mo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v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Wingdings"/>
                          <a:cs typeface="Wingdings"/>
                        </a:rPr>
                        <a:t></a:t>
                      </a:r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19"/>
                  </a:ext>
                </a:extLst>
              </a:tr>
              <a:tr h="285935">
                <a:tc>
                  <a:txBody>
                    <a:bodyPr/>
                    <a:lstStyle/>
                    <a:p>
                      <a:pPr marL="81280">
                        <a:lnSpc>
                          <a:spcPct val="100000"/>
                        </a:lnSpc>
                      </a:pPr>
                      <a:r>
                        <a:rPr sz="1300" b="1" spc="-5" dirty="0">
                          <a:latin typeface="Calibri"/>
                          <a:cs typeface="Calibri"/>
                        </a:rPr>
                        <a:t>Dec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spc="5" dirty="0">
                          <a:latin typeface="Calibri"/>
                          <a:cs typeface="Calibri"/>
                        </a:rPr>
                        <a:t>i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o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n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-</a:t>
                      </a:r>
                      <a:r>
                        <a:rPr sz="1300" b="1" spc="-10" dirty="0">
                          <a:latin typeface="Calibri"/>
                          <a:cs typeface="Calibri"/>
                        </a:rPr>
                        <a:t>M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35" dirty="0">
                          <a:latin typeface="Calibri"/>
                          <a:cs typeface="Calibri"/>
                        </a:rPr>
                        <a:t>k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e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r</a:t>
                      </a:r>
                      <a:r>
                        <a:rPr sz="1300" b="1" spc="45" dirty="0">
                          <a:latin typeface="Calibri"/>
                          <a:cs typeface="Calibri"/>
                        </a:rPr>
                        <a:t> </a:t>
                      </a:r>
                      <a:r>
                        <a:rPr sz="1300" b="1" spc="-5" dirty="0">
                          <a:latin typeface="Calibri"/>
                          <a:cs typeface="Calibri"/>
                        </a:rPr>
                        <a:t>S</a:t>
                      </a:r>
                      <a:r>
                        <a:rPr sz="1300" b="1" spc="-20" dirty="0">
                          <a:latin typeface="Calibri"/>
                          <a:cs typeface="Calibri"/>
                        </a:rPr>
                        <a:t>t</a:t>
                      </a:r>
                      <a:r>
                        <a:rPr sz="1300" b="1" spc="-30" dirty="0">
                          <a:latin typeface="Calibri"/>
                          <a:cs typeface="Calibri"/>
                        </a:rPr>
                        <a:t>a</a:t>
                      </a:r>
                      <a:r>
                        <a:rPr sz="1300" b="1" spc="-15" dirty="0">
                          <a:latin typeface="Calibri"/>
                          <a:cs typeface="Calibri"/>
                        </a:rPr>
                        <a:t>y</a:t>
                      </a:r>
                      <a:r>
                        <a:rPr sz="1300" b="1" dirty="0">
                          <a:latin typeface="Calibri"/>
                          <a:cs typeface="Calibri"/>
                        </a:rPr>
                        <a:t>s</a:t>
                      </a:r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300">
                        <a:latin typeface="Calibri"/>
                        <a:cs typeface="Calibri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lnSpc>
                          <a:spcPct val="100000"/>
                        </a:lnSpc>
                      </a:pPr>
                      <a:r>
                        <a:rPr sz="1200" dirty="0">
                          <a:latin typeface="Wingdings"/>
                          <a:cs typeface="Wingdings"/>
                        </a:rPr>
                        <a:t></a:t>
                      </a:r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tc>
                  <a:txBody>
                    <a:bodyPr/>
                    <a:lstStyle/>
                    <a:p>
                      <a:endParaRPr sz="1200">
                        <a:latin typeface="Wingdings"/>
                        <a:cs typeface="Wingdings"/>
                      </a:endParaRPr>
                    </a:p>
                  </a:txBody>
                  <a:tcPr marL="0" marR="0" marT="0" marB="0">
                    <a:lnL w="12700">
                      <a:solidFill>
                        <a:srgbClr val="000000"/>
                      </a:solidFill>
                      <a:prstDash val="solid"/>
                    </a:lnL>
                    <a:lnR w="12700">
                      <a:solidFill>
                        <a:srgbClr val="000000"/>
                      </a:solidFill>
                      <a:prstDash val="solid"/>
                    </a:lnR>
                    <a:lnT w="12700">
                      <a:solidFill>
                        <a:srgbClr val="000000"/>
                      </a:solidFill>
                      <a:prstDash val="solid"/>
                    </a:lnT>
                    <a:lnB w="12700">
                      <a:solidFill>
                        <a:srgbClr val="000000"/>
                      </a:solidFill>
                      <a:prstDash val="soli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0020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80084740"/>
      </p:ext>
    </p:extLst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35940" y="164084"/>
            <a:ext cx="7738109" cy="22656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Do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this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mea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th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 the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 is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80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y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e 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f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k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in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the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business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ui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tme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?</a:t>
            </a:r>
            <a:endParaRPr sz="3600">
              <a:latin typeface="Calibri"/>
              <a:cs typeface="Calibri"/>
            </a:endParaRPr>
          </a:p>
          <a:p>
            <a:pPr marL="12700">
              <a:lnSpc>
                <a:spcPct val="100000"/>
              </a:lnSpc>
              <a:spcBef>
                <a:spcPts val="1080"/>
              </a:spcBef>
            </a:pPr>
            <a:r>
              <a:rPr sz="3600" b="1" dirty="0">
                <a:latin typeface="Calibri"/>
                <a:cs typeface="Calibri"/>
              </a:rPr>
              <a:t>. . . </a:t>
            </a:r>
            <a:r>
              <a:rPr sz="3600" b="1" spc="-20" dirty="0">
                <a:latin typeface="Calibri"/>
                <a:cs typeface="Calibri"/>
              </a:rPr>
              <a:t>Uh, </a:t>
            </a:r>
            <a:r>
              <a:rPr sz="3600" b="1" spc="-25" dirty="0">
                <a:latin typeface="Calibri"/>
                <a:cs typeface="Calibri"/>
              </a:rPr>
              <a:t>No</a:t>
            </a:r>
            <a:r>
              <a:rPr sz="3600" b="1" dirty="0">
                <a:latin typeface="Calibri"/>
                <a:cs typeface="Calibri"/>
              </a:rPr>
              <a:t>.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3" name="object 3"/>
          <p:cNvSpPr/>
          <p:nvPr/>
        </p:nvSpPr>
        <p:spPr>
          <a:xfrm>
            <a:off x="4343400" y="1600200"/>
            <a:ext cx="3124199" cy="442112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1126102607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514850" y="1748789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152400" y="0"/>
                </a:moveTo>
                <a:lnTo>
                  <a:pt x="15240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152400" y="285750"/>
                </a:lnTo>
                <a:lnTo>
                  <a:pt x="152400" y="381000"/>
                </a:lnTo>
                <a:lnTo>
                  <a:pt x="304800" y="1905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4514850" y="1748789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95250"/>
                </a:moveTo>
                <a:lnTo>
                  <a:pt x="152400" y="95250"/>
                </a:lnTo>
                <a:lnTo>
                  <a:pt x="152400" y="0"/>
                </a:lnTo>
                <a:lnTo>
                  <a:pt x="304800" y="190500"/>
                </a:lnTo>
                <a:lnTo>
                  <a:pt x="152400" y="381000"/>
                </a:lnTo>
                <a:lnTo>
                  <a:pt x="152400" y="285750"/>
                </a:lnTo>
                <a:lnTo>
                  <a:pt x="0" y="285750"/>
                </a:lnTo>
                <a:lnTo>
                  <a:pt x="0" y="9525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383540" y="207263"/>
            <a:ext cx="7593330" cy="15544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5080">
              <a:lnSpc>
                <a:spcPct val="100000"/>
              </a:lnSpc>
            </a:pPr>
            <a:r>
              <a:rPr sz="3600" b="1" spc="-70" dirty="0">
                <a:solidFill>
                  <a:srgbClr val="004376"/>
                </a:solidFill>
                <a:latin typeface="Calibri"/>
                <a:cs typeface="Calibri"/>
              </a:rPr>
              <a:t>P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k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3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nd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4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 a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mo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ng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the</a:t>
            </a:r>
            <a:r>
              <a:rPr sz="3600" b="1" spc="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f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w 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2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50" dirty="0">
                <a:solidFill>
                  <a:srgbClr val="004376"/>
                </a:solidFill>
                <a:latin typeface="Calibri"/>
                <a:cs typeface="Calibri"/>
              </a:rPr>
              <a:t>v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bl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s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 th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r>
              <a:rPr sz="3600" b="1" spc="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3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eg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i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 </a:t>
            </a:r>
            <a:r>
              <a:rPr sz="3600" b="1" spc="-40" dirty="0">
                <a:solidFill>
                  <a:srgbClr val="004376"/>
                </a:solidFill>
                <a:latin typeface="Calibri"/>
                <a:cs typeface="Calibri"/>
              </a:rPr>
              <a:t>gov</a:t>
            </a:r>
            <a:r>
              <a:rPr sz="3600" b="1" spc="-5" dirty="0">
                <a:solidFill>
                  <a:srgbClr val="004376"/>
                </a:solidFill>
                <a:latin typeface="Calibri"/>
                <a:cs typeface="Calibri"/>
              </a:rPr>
              <a:t>e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rnme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-15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a</a:t>
            </a:r>
            <a:r>
              <a:rPr sz="3600" b="1" spc="-2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spc="15" dirty="0">
                <a:solidFill>
                  <a:srgbClr val="004376"/>
                </a:solidFill>
                <a:latin typeface="Calibri"/>
                <a:cs typeface="Calibri"/>
              </a:rPr>
              <a:t> 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c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60" dirty="0">
                <a:solidFill>
                  <a:srgbClr val="004376"/>
                </a:solidFill>
                <a:latin typeface="Calibri"/>
                <a:cs typeface="Calibri"/>
              </a:rPr>
              <a:t>n</a:t>
            </a:r>
            <a:r>
              <a:rPr sz="3600" b="1" dirty="0">
                <a:solidFill>
                  <a:srgbClr val="004376"/>
                </a:solidFill>
                <a:latin typeface="Calibri"/>
                <a:cs typeface="Calibri"/>
              </a:rPr>
              <a:t>t</a:t>
            </a:r>
            <a:r>
              <a:rPr sz="3600" b="1" spc="-45" dirty="0">
                <a:solidFill>
                  <a:srgbClr val="004376"/>
                </a:solidFill>
                <a:latin typeface="Calibri"/>
                <a:cs typeface="Calibri"/>
              </a:rPr>
              <a:t>r</a:t>
            </a:r>
            <a:r>
              <a:rPr sz="3600" b="1" spc="-25" dirty="0">
                <a:solidFill>
                  <a:srgbClr val="004376"/>
                </a:solidFill>
                <a:latin typeface="Calibri"/>
                <a:cs typeface="Calibri"/>
              </a:rPr>
              <a:t>o</a:t>
            </a:r>
            <a:r>
              <a:rPr sz="3600" b="1" spc="-10" dirty="0">
                <a:solidFill>
                  <a:srgbClr val="004376"/>
                </a:solidFill>
                <a:latin typeface="Calibri"/>
                <a:cs typeface="Calibri"/>
              </a:rPr>
              <a:t>l</a:t>
            </a:r>
            <a:endParaRPr sz="3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505705" y="248031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152400" y="0"/>
                </a:moveTo>
                <a:lnTo>
                  <a:pt x="15240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152400" y="285750"/>
                </a:lnTo>
                <a:lnTo>
                  <a:pt x="152400" y="381000"/>
                </a:lnTo>
                <a:lnTo>
                  <a:pt x="304800" y="1905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505705" y="248031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95250"/>
                </a:moveTo>
                <a:lnTo>
                  <a:pt x="152400" y="95250"/>
                </a:lnTo>
                <a:lnTo>
                  <a:pt x="152400" y="0"/>
                </a:lnTo>
                <a:lnTo>
                  <a:pt x="304800" y="190500"/>
                </a:lnTo>
                <a:lnTo>
                  <a:pt x="152400" y="381000"/>
                </a:lnTo>
                <a:lnTo>
                  <a:pt x="152400" y="285750"/>
                </a:lnTo>
                <a:lnTo>
                  <a:pt x="0" y="285750"/>
                </a:lnTo>
                <a:lnTo>
                  <a:pt x="0" y="9525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4514850" y="360045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152400" y="0"/>
                </a:moveTo>
                <a:lnTo>
                  <a:pt x="15240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152400" y="285750"/>
                </a:lnTo>
                <a:lnTo>
                  <a:pt x="152400" y="381000"/>
                </a:lnTo>
                <a:lnTo>
                  <a:pt x="304800" y="1905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4514850" y="3600450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95250"/>
                </a:moveTo>
                <a:lnTo>
                  <a:pt x="152400" y="95250"/>
                </a:lnTo>
                <a:lnTo>
                  <a:pt x="152400" y="0"/>
                </a:lnTo>
                <a:lnTo>
                  <a:pt x="304800" y="190500"/>
                </a:lnTo>
                <a:lnTo>
                  <a:pt x="152400" y="381000"/>
                </a:lnTo>
                <a:lnTo>
                  <a:pt x="152400" y="285750"/>
                </a:lnTo>
                <a:lnTo>
                  <a:pt x="0" y="285750"/>
                </a:lnTo>
                <a:lnTo>
                  <a:pt x="0" y="9525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441959" y="1935479"/>
            <a:ext cx="3419855" cy="429767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4955540" y="1782937"/>
            <a:ext cx="3335654" cy="463804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 marR="123825">
              <a:lnSpc>
                <a:spcPct val="100000"/>
              </a:lnSpc>
            </a:pPr>
            <a:r>
              <a:rPr sz="2200" spc="-15" dirty="0">
                <a:latin typeface="Calibri"/>
                <a:cs typeface="Calibri"/>
              </a:rPr>
              <a:t>It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mp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th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the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am</a:t>
            </a:r>
            <a:endParaRPr sz="2200">
              <a:latin typeface="Calibri"/>
              <a:cs typeface="Calibri"/>
            </a:endParaRPr>
          </a:p>
          <a:p>
            <a:pPr marL="12700" marR="229870">
              <a:lnSpc>
                <a:spcPct val="100000"/>
              </a:lnSpc>
              <a:spcBef>
                <a:spcPts val="720"/>
              </a:spcBef>
            </a:pP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45" dirty="0">
                <a:latin typeface="Calibri"/>
                <a:cs typeface="Calibri"/>
              </a:rPr>
              <a:t>g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th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th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os</a:t>
            </a:r>
            <a:r>
              <a:rPr sz="2200" spc="-15" dirty="0">
                <a:latin typeface="Calibri"/>
                <a:cs typeface="Calibri"/>
              </a:rPr>
              <a:t>pect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n</a:t>
            </a:r>
            <a:r>
              <a:rPr sz="2200" spc="-60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25" dirty="0">
                <a:latin typeface="Calibri"/>
                <a:cs typeface="Calibri"/>
              </a:rPr>
              <a:t>m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15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20" dirty="0">
                <a:latin typeface="Calibri"/>
                <a:cs typeface="Calibri"/>
              </a:rPr>
              <a:t>h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d</a:t>
            </a:r>
            <a:r>
              <a:rPr sz="2200" spc="-20" dirty="0">
                <a:latin typeface="Calibri"/>
                <a:cs typeface="Calibri"/>
              </a:rPr>
              <a:t> w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th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u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20" dirty="0">
                <a:latin typeface="Calibri"/>
                <a:cs typeface="Calibri"/>
              </a:rPr>
              <a:t>me</a:t>
            </a:r>
            <a:r>
              <a:rPr sz="2200" spc="-10" dirty="0">
                <a:latin typeface="Calibri"/>
                <a:cs typeface="Calibri"/>
              </a:rPr>
              <a:t>ly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0" dirty="0">
                <a:latin typeface="Calibri"/>
                <a:cs typeface="Calibri"/>
              </a:rPr>
              <a:t>s</a:t>
            </a:r>
            <a:endParaRPr sz="2200">
              <a:latin typeface="Calibri"/>
              <a:cs typeface="Calibri"/>
            </a:endParaRPr>
          </a:p>
          <a:p>
            <a:pPr marL="12700" marR="5080">
              <a:lnSpc>
                <a:spcPct val="100000"/>
              </a:lnSpc>
              <a:spcBef>
                <a:spcPts val="780"/>
              </a:spcBef>
            </a:pPr>
            <a:r>
              <a:rPr sz="2200" spc="-10" dirty="0">
                <a:latin typeface="Calibri"/>
                <a:cs typeface="Calibri"/>
              </a:rPr>
              <a:t>L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arn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ide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ti</a:t>
            </a:r>
            <a:r>
              <a:rPr sz="2200" dirty="0">
                <a:latin typeface="Calibri"/>
                <a:cs typeface="Calibri"/>
              </a:rPr>
              <a:t>f</a:t>
            </a:r>
            <a:r>
              <a:rPr sz="2200" spc="-10" dirty="0">
                <a:latin typeface="Calibri"/>
                <a:cs typeface="Calibri"/>
              </a:rPr>
              <a:t>y</a:t>
            </a:r>
            <a:r>
              <a:rPr sz="2200" spc="1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wh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ch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typ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of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os</a:t>
            </a:r>
            <a:r>
              <a:rPr sz="2200" spc="-15" dirty="0">
                <a:latin typeface="Calibri"/>
                <a:cs typeface="Calibri"/>
              </a:rPr>
              <a:t>pect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35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5" dirty="0">
                <a:latin typeface="Calibri"/>
                <a:cs typeface="Calibri"/>
              </a:rPr>
              <a:t>m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30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pen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me</a:t>
            </a:r>
            <a:r>
              <a:rPr sz="2200" spc="-5" dirty="0">
                <a:latin typeface="Calibri"/>
                <a:cs typeface="Calibri"/>
              </a:rPr>
              <a:t>ss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45" dirty="0">
                <a:latin typeface="Calibri"/>
                <a:cs typeface="Calibri"/>
              </a:rPr>
              <a:t>g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(e</a:t>
            </a:r>
            <a:r>
              <a:rPr sz="2200" spc="5" dirty="0">
                <a:latin typeface="Calibri"/>
                <a:cs typeface="Calibri"/>
              </a:rPr>
              <a:t>.</a:t>
            </a:r>
            <a:r>
              <a:rPr sz="2200" spc="-15" dirty="0">
                <a:latin typeface="Calibri"/>
                <a:cs typeface="Calibri"/>
              </a:rPr>
              <a:t>g.</a:t>
            </a:r>
            <a:r>
              <a:rPr sz="2200" spc="-10" dirty="0">
                <a:latin typeface="Calibri"/>
                <a:cs typeface="Calibri"/>
              </a:rPr>
              <a:t>,</a:t>
            </a:r>
            <a:r>
              <a:rPr sz="2200" spc="2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60" dirty="0">
                <a:latin typeface="Calibri"/>
                <a:cs typeface="Calibri"/>
              </a:rPr>
              <a:t>r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n</a:t>
            </a:r>
            <a:r>
              <a:rPr sz="2200" spc="-10" dirty="0">
                <a:latin typeface="Calibri"/>
                <a:cs typeface="Calibri"/>
              </a:rPr>
              <a:t>d-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ale</a:t>
            </a:r>
            <a:r>
              <a:rPr sz="2200" spc="-45" dirty="0">
                <a:latin typeface="Calibri"/>
                <a:cs typeface="Calibri"/>
              </a:rPr>
              <a:t>n</a:t>
            </a:r>
            <a:r>
              <a:rPr sz="2200" spc="-15" dirty="0">
                <a:latin typeface="Calibri"/>
                <a:cs typeface="Calibri"/>
              </a:rPr>
              <a:t>t-d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oj</a:t>
            </a:r>
            <a:r>
              <a:rPr sz="2200" spc="-15" dirty="0">
                <a:latin typeface="Calibri"/>
                <a:cs typeface="Calibri"/>
              </a:rPr>
              <a:t>ect</a:t>
            </a:r>
            <a:r>
              <a:rPr sz="2200" spc="-5" dirty="0">
                <a:latin typeface="Calibri"/>
                <a:cs typeface="Calibri"/>
              </a:rPr>
              <a:t>s</a:t>
            </a:r>
            <a:r>
              <a:rPr sz="2200" spc="-10" dirty="0">
                <a:latin typeface="Calibri"/>
                <a:cs typeface="Calibri"/>
              </a:rPr>
              <a:t>)</a:t>
            </a:r>
            <a:endParaRPr sz="2200">
              <a:latin typeface="Calibri"/>
              <a:cs typeface="Calibri"/>
            </a:endParaRPr>
          </a:p>
          <a:p>
            <a:pPr marL="12700" marR="83820">
              <a:lnSpc>
                <a:spcPct val="100000"/>
              </a:lnSpc>
              <a:spcBef>
                <a:spcPts val="625"/>
              </a:spcBef>
            </a:pPr>
            <a:r>
              <a:rPr sz="2200" spc="-60" dirty="0">
                <a:latin typeface="Calibri"/>
                <a:cs typeface="Calibri"/>
              </a:rPr>
              <a:t>E</a:t>
            </a:r>
            <a:r>
              <a:rPr sz="2200" spc="-20" dirty="0">
                <a:latin typeface="Calibri"/>
                <a:cs typeface="Calibri"/>
              </a:rPr>
              <a:t>du</a:t>
            </a:r>
            <a:r>
              <a:rPr sz="2200" spc="-40" dirty="0">
                <a:latin typeface="Calibri"/>
                <a:cs typeface="Calibri"/>
              </a:rPr>
              <a:t>c</a:t>
            </a:r>
            <a:r>
              <a:rPr sz="2200" spc="-35" dirty="0">
                <a:latin typeface="Calibri"/>
                <a:cs typeface="Calibri"/>
              </a:rPr>
              <a:t>a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25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p</a:t>
            </a:r>
            <a:r>
              <a:rPr sz="2200" spc="-10" dirty="0">
                <a:latin typeface="Calibri"/>
                <a:cs typeface="Calibri"/>
              </a:rPr>
              <a:t>ar</a:t>
            </a:r>
            <a:r>
              <a:rPr sz="2200" spc="-15" dirty="0">
                <a:latin typeface="Calibri"/>
                <a:cs typeface="Calibri"/>
              </a:rPr>
              <a:t>tne</a:t>
            </a:r>
            <a:r>
              <a:rPr sz="2200" spc="-45" dirty="0">
                <a:latin typeface="Calibri"/>
                <a:cs typeface="Calibri"/>
              </a:rPr>
              <a:t>r</a:t>
            </a:r>
            <a:r>
              <a:rPr sz="2200" spc="-10" dirty="0">
                <a:latin typeface="Calibri"/>
                <a:cs typeface="Calibri"/>
              </a:rPr>
              <a:t>s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a</a:t>
            </a:r>
            <a:r>
              <a:rPr sz="2200" spc="-20" dirty="0">
                <a:latin typeface="Calibri"/>
                <a:cs typeface="Calibri"/>
              </a:rPr>
              <a:t>b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u</a:t>
            </a:r>
            <a:r>
              <a:rPr sz="2200" spc="-1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 w</a:t>
            </a:r>
            <a:r>
              <a:rPr sz="2200" spc="-20" dirty="0">
                <a:latin typeface="Calibri"/>
                <a:cs typeface="Calibri"/>
              </a:rPr>
              <a:t>he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dirty="0">
                <a:latin typeface="Calibri"/>
                <a:cs typeface="Calibri"/>
              </a:rPr>
              <a:t> </a:t>
            </a:r>
            <a:r>
              <a:rPr sz="2200" spc="-40" dirty="0">
                <a:latin typeface="Calibri"/>
                <a:cs typeface="Calibri"/>
              </a:rPr>
              <a:t>t</a:t>
            </a:r>
            <a:r>
              <a:rPr sz="2200" spc="-15" dirty="0">
                <a:latin typeface="Calibri"/>
                <a:cs typeface="Calibri"/>
              </a:rPr>
              <a:t>o</a:t>
            </a:r>
            <a:r>
              <a:rPr sz="2200" spc="10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55" dirty="0">
                <a:latin typeface="Calibri"/>
                <a:cs typeface="Calibri"/>
              </a:rPr>
              <a:t>n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0" dirty="0">
                <a:latin typeface="Calibri"/>
                <a:cs typeface="Calibri"/>
              </a:rPr>
              <a:t>ol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35" dirty="0">
                <a:latin typeface="Calibri"/>
                <a:cs typeface="Calibri"/>
              </a:rPr>
              <a:t>y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15" dirty="0">
                <a:latin typeface="Calibri"/>
                <a:cs typeface="Calibri"/>
              </a:rPr>
              <a:t>u</a:t>
            </a:r>
            <a:endParaRPr sz="2200">
              <a:latin typeface="Calibri"/>
              <a:cs typeface="Calibri"/>
            </a:endParaRPr>
          </a:p>
          <a:p>
            <a:pPr marL="12700" marR="45720">
              <a:lnSpc>
                <a:spcPct val="100000"/>
              </a:lnSpc>
              <a:spcBef>
                <a:spcPts val="509"/>
              </a:spcBef>
            </a:pPr>
            <a:r>
              <a:rPr sz="2200" spc="-10" dirty="0">
                <a:latin typeface="Calibri"/>
                <a:cs typeface="Calibri"/>
              </a:rPr>
              <a:t>D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dirty="0">
                <a:latin typeface="Calibri"/>
                <a:cs typeface="Calibri"/>
              </a:rPr>
              <a:t>l</a:t>
            </a:r>
            <a:r>
              <a:rPr sz="2200" spc="-10" dirty="0">
                <a:latin typeface="Calibri"/>
                <a:cs typeface="Calibri"/>
              </a:rPr>
              <a:t>i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0" dirty="0">
                <a:latin typeface="Calibri"/>
                <a:cs typeface="Calibri"/>
              </a:rPr>
              <a:t>r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45" dirty="0">
                <a:latin typeface="Calibri"/>
                <a:cs typeface="Calibri"/>
              </a:rPr>
              <a:t>v</a:t>
            </a:r>
            <a:r>
              <a:rPr sz="2200" spc="-15" dirty="0">
                <a:latin typeface="Calibri"/>
                <a:cs typeface="Calibri"/>
              </a:rPr>
              <a:t>alue</a:t>
            </a:r>
            <a:r>
              <a:rPr sz="2200" spc="-10" dirty="0">
                <a:latin typeface="Calibri"/>
                <a:cs typeface="Calibri"/>
              </a:rPr>
              <a:t> </a:t>
            </a:r>
            <a:r>
              <a:rPr sz="2200" spc="-20" dirty="0">
                <a:latin typeface="Calibri"/>
                <a:cs typeface="Calibri"/>
              </a:rPr>
              <a:t>whe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gi</a:t>
            </a:r>
            <a:r>
              <a:rPr sz="2200" spc="-30" dirty="0">
                <a:latin typeface="Calibri"/>
                <a:cs typeface="Calibri"/>
              </a:rPr>
              <a:t>v</a:t>
            </a:r>
            <a:r>
              <a:rPr sz="2200" spc="-20" dirty="0">
                <a:latin typeface="Calibri"/>
                <a:cs typeface="Calibri"/>
              </a:rPr>
              <a:t>e</a:t>
            </a:r>
            <a:r>
              <a:rPr sz="2200" spc="-15" dirty="0">
                <a:latin typeface="Calibri"/>
                <a:cs typeface="Calibri"/>
              </a:rPr>
              <a:t>n</a:t>
            </a:r>
            <a:r>
              <a:rPr sz="2200" spc="5" dirty="0">
                <a:latin typeface="Calibri"/>
                <a:cs typeface="Calibri"/>
              </a:rPr>
              <a:t> </a:t>
            </a:r>
            <a:r>
              <a:rPr sz="2200" spc="-15" dirty="0">
                <a:latin typeface="Calibri"/>
                <a:cs typeface="Calibri"/>
              </a:rPr>
              <a:t>the</a:t>
            </a:r>
            <a:r>
              <a:rPr sz="2200" spc="-5" dirty="0">
                <a:latin typeface="Calibri"/>
                <a:cs typeface="Calibri"/>
              </a:rPr>
              <a:t> </a:t>
            </a:r>
            <a:r>
              <a:rPr sz="2200" spc="-10" dirty="0">
                <a:latin typeface="Calibri"/>
                <a:cs typeface="Calibri"/>
              </a:rPr>
              <a:t>o</a:t>
            </a:r>
            <a:r>
              <a:rPr sz="2200" spc="-20" dirty="0">
                <a:latin typeface="Calibri"/>
                <a:cs typeface="Calibri"/>
              </a:rPr>
              <a:t>pp</a:t>
            </a:r>
            <a:r>
              <a:rPr sz="2200" spc="-10" dirty="0">
                <a:latin typeface="Calibri"/>
                <a:cs typeface="Calibri"/>
              </a:rPr>
              <a:t>or</a:t>
            </a:r>
            <a:r>
              <a:rPr sz="2200" spc="-20" dirty="0">
                <a:latin typeface="Calibri"/>
                <a:cs typeface="Calibri"/>
              </a:rPr>
              <a:t>tun</a:t>
            </a:r>
            <a:r>
              <a:rPr sz="2200" dirty="0">
                <a:latin typeface="Calibri"/>
                <a:cs typeface="Calibri"/>
              </a:rPr>
              <a:t>i</a:t>
            </a:r>
            <a:r>
              <a:rPr sz="2200" spc="-15" dirty="0">
                <a:latin typeface="Calibri"/>
                <a:cs typeface="Calibri"/>
              </a:rPr>
              <a:t>t</a:t>
            </a:r>
            <a:r>
              <a:rPr sz="2200" spc="-10" dirty="0">
                <a:latin typeface="Calibri"/>
                <a:cs typeface="Calibri"/>
              </a:rPr>
              <a:t>y</a:t>
            </a:r>
            <a:endParaRPr sz="2200">
              <a:latin typeface="Calibri"/>
              <a:cs typeface="Calibri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4505705" y="5714238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152400" y="0"/>
                </a:moveTo>
                <a:lnTo>
                  <a:pt x="15240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152400" y="285750"/>
                </a:lnTo>
                <a:lnTo>
                  <a:pt x="152400" y="381000"/>
                </a:lnTo>
                <a:lnTo>
                  <a:pt x="304800" y="1905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4505705" y="5714238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95250"/>
                </a:moveTo>
                <a:lnTo>
                  <a:pt x="152400" y="95250"/>
                </a:lnTo>
                <a:lnTo>
                  <a:pt x="152400" y="0"/>
                </a:lnTo>
                <a:lnTo>
                  <a:pt x="304800" y="190500"/>
                </a:lnTo>
                <a:lnTo>
                  <a:pt x="152400" y="381000"/>
                </a:lnTo>
                <a:lnTo>
                  <a:pt x="152400" y="285750"/>
                </a:lnTo>
                <a:lnTo>
                  <a:pt x="0" y="285750"/>
                </a:lnTo>
                <a:lnTo>
                  <a:pt x="0" y="9525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4505705" y="5004053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152400" y="0"/>
                </a:moveTo>
                <a:lnTo>
                  <a:pt x="152400" y="95250"/>
                </a:lnTo>
                <a:lnTo>
                  <a:pt x="0" y="95250"/>
                </a:lnTo>
                <a:lnTo>
                  <a:pt x="0" y="285750"/>
                </a:lnTo>
                <a:lnTo>
                  <a:pt x="152400" y="285750"/>
                </a:lnTo>
                <a:lnTo>
                  <a:pt x="152400" y="381000"/>
                </a:lnTo>
                <a:lnTo>
                  <a:pt x="304800" y="190500"/>
                </a:lnTo>
                <a:lnTo>
                  <a:pt x="152400" y="0"/>
                </a:lnTo>
                <a:close/>
              </a:path>
            </a:pathLst>
          </a:custGeom>
          <a:solidFill>
            <a:srgbClr val="FF0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4505705" y="5004053"/>
            <a:ext cx="304800" cy="381000"/>
          </a:xfrm>
          <a:custGeom>
            <a:avLst/>
            <a:gdLst/>
            <a:ahLst/>
            <a:cxnLst/>
            <a:rect l="l" t="t" r="r" b="b"/>
            <a:pathLst>
              <a:path w="304800" h="381000">
                <a:moveTo>
                  <a:pt x="0" y="95250"/>
                </a:moveTo>
                <a:lnTo>
                  <a:pt x="152400" y="95250"/>
                </a:lnTo>
                <a:lnTo>
                  <a:pt x="152400" y="0"/>
                </a:lnTo>
                <a:lnTo>
                  <a:pt x="304800" y="190500"/>
                </a:lnTo>
                <a:lnTo>
                  <a:pt x="152400" y="381000"/>
                </a:lnTo>
                <a:lnTo>
                  <a:pt x="152400" y="285750"/>
                </a:lnTo>
                <a:lnTo>
                  <a:pt x="0" y="285750"/>
                </a:lnTo>
                <a:lnTo>
                  <a:pt x="0" y="95250"/>
                </a:lnTo>
                <a:close/>
              </a:path>
            </a:pathLst>
          </a:custGeom>
          <a:ln w="19812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12</a:t>
            </a:r>
          </a:p>
        </p:txBody>
      </p:sp>
    </p:spTree>
    <p:extLst>
      <p:ext uri="{BB962C8B-B14F-4D97-AF65-F5344CB8AC3E}">
        <p14:creationId xmlns:p14="http://schemas.microsoft.com/office/powerpoint/2010/main" val="1826813660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230505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pc="-25" dirty="0"/>
              <a:t>S</a:t>
            </a:r>
            <a:r>
              <a:rPr spc="-90" dirty="0"/>
              <a:t>o</a:t>
            </a:r>
            <a:r>
              <a:rPr spc="-15" dirty="0"/>
              <a:t>,</a:t>
            </a:r>
            <a:r>
              <a:rPr spc="5" dirty="0"/>
              <a:t> </a:t>
            </a:r>
            <a:r>
              <a:rPr spc="-25" dirty="0"/>
              <a:t>th</a:t>
            </a:r>
            <a:r>
              <a:rPr spc="-65" dirty="0"/>
              <a:t>a</a:t>
            </a:r>
            <a:r>
              <a:rPr spc="85" dirty="0"/>
              <a:t>t</a:t>
            </a:r>
            <a:r>
              <a:rPr spc="-245" dirty="0"/>
              <a:t>’</a:t>
            </a:r>
            <a:r>
              <a:rPr spc="-20" dirty="0"/>
              <a:t>s</a:t>
            </a:r>
            <a:r>
              <a:rPr spc="30" dirty="0"/>
              <a:t> </a:t>
            </a:r>
            <a:r>
              <a:rPr spc="-25" dirty="0"/>
              <a:t>a</a:t>
            </a:r>
            <a:r>
              <a:rPr spc="-10" dirty="0"/>
              <a:t>ll</a:t>
            </a:r>
            <a:r>
              <a:rPr spc="5" dirty="0"/>
              <a:t> </a:t>
            </a:r>
            <a:r>
              <a:rPr spc="-65" dirty="0"/>
              <a:t>y</a:t>
            </a:r>
            <a:r>
              <a:rPr spc="-30" dirty="0"/>
              <a:t>o</a:t>
            </a:r>
            <a:r>
              <a:rPr spc="-25" dirty="0"/>
              <a:t>u</a:t>
            </a:r>
            <a:r>
              <a:rPr spc="10" dirty="0"/>
              <a:t> </a:t>
            </a:r>
            <a:r>
              <a:rPr spc="-25" dirty="0"/>
              <a:t>need</a:t>
            </a:r>
            <a:r>
              <a:rPr spc="-5" dirty="0"/>
              <a:t> </a:t>
            </a:r>
            <a:r>
              <a:rPr spc="-60" dirty="0"/>
              <a:t>t</a:t>
            </a:r>
            <a:r>
              <a:rPr spc="-25" dirty="0"/>
              <a:t>o</a:t>
            </a:r>
            <a:r>
              <a:rPr spc="5" dirty="0"/>
              <a:t> </a:t>
            </a:r>
            <a:r>
              <a:rPr spc="-25" dirty="0"/>
              <a:t>do?</a:t>
            </a:r>
          </a:p>
        </p:txBody>
      </p:sp>
      <p:sp>
        <p:nvSpPr>
          <p:cNvPr id="3" name="object 3"/>
          <p:cNvSpPr/>
          <p:nvPr/>
        </p:nvSpPr>
        <p:spPr>
          <a:xfrm>
            <a:off x="1973579" y="1828800"/>
            <a:ext cx="4659998" cy="31699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sldNum" sz="quarter" idx="7"/>
          </p:nvPr>
        </p:nvSpPr>
        <p:spPr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25400">
              <a:lnSpc>
                <a:spcPct val="100000"/>
              </a:lnSpc>
            </a:pPr>
            <a:r>
              <a:rPr dirty="0"/>
              <a:t>13</a:t>
            </a:r>
          </a:p>
        </p:txBody>
      </p:sp>
    </p:spTree>
    <p:extLst>
      <p:ext uri="{BB962C8B-B14F-4D97-AF65-F5344CB8AC3E}">
        <p14:creationId xmlns:p14="http://schemas.microsoft.com/office/powerpoint/2010/main" val="929239131"/>
      </p:ext>
    </p:extLst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441787" y="3266267"/>
            <a:ext cx="113919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10" dirty="0">
                <a:latin typeface="Calibri"/>
                <a:cs typeface="Calibri"/>
              </a:rPr>
              <a:t>P</a:t>
            </a:r>
            <a:r>
              <a:rPr sz="1600" b="1" spc="-15" dirty="0">
                <a:latin typeface="Calibri"/>
                <a:cs typeface="Calibri"/>
              </a:rPr>
              <a:t>r</a:t>
            </a:r>
            <a:r>
              <a:rPr sz="1600" b="1" spc="-5" dirty="0">
                <a:latin typeface="Calibri"/>
                <a:cs typeface="Calibri"/>
              </a:rPr>
              <a:t>i</a:t>
            </a:r>
            <a:r>
              <a:rPr sz="1600" b="1" spc="-15" dirty="0">
                <a:latin typeface="Calibri"/>
                <a:cs typeface="Calibri"/>
              </a:rPr>
              <a:t>n</a:t>
            </a:r>
            <a:r>
              <a:rPr sz="1600" b="1" spc="-10" dirty="0">
                <a:latin typeface="Calibri"/>
                <a:cs typeface="Calibri"/>
              </a:rPr>
              <a:t>c</a:t>
            </a:r>
            <a:r>
              <a:rPr sz="1600" b="1" spc="-25" dirty="0">
                <a:latin typeface="Calibri"/>
                <a:cs typeface="Calibri"/>
              </a:rPr>
              <a:t>et</a:t>
            </a:r>
            <a:r>
              <a:rPr sz="1600" b="1" spc="-5" dirty="0">
                <a:latin typeface="Calibri"/>
                <a:cs typeface="Calibri"/>
              </a:rPr>
              <a:t>o</a:t>
            </a:r>
            <a:r>
              <a:rPr sz="1600" b="1" spc="-15" dirty="0">
                <a:latin typeface="Calibri"/>
                <a:cs typeface="Calibri"/>
              </a:rPr>
              <a:t>n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5" dirty="0">
                <a:latin typeface="Calibri"/>
                <a:cs typeface="Calibri"/>
              </a:rPr>
              <a:t>NJ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3080147" y="3266267"/>
            <a:ext cx="2720340" cy="132588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596265" marR="94615" indent="-584200">
              <a:lnSpc>
                <a:spcPct val="150000"/>
              </a:lnSpc>
              <a:tabLst>
                <a:tab pos="1651000" algn="l"/>
              </a:tabLst>
            </a:pPr>
            <a:r>
              <a:rPr sz="1600" b="1" spc="-15" dirty="0">
                <a:latin typeface="Calibri"/>
                <a:cs typeface="Calibri"/>
              </a:rPr>
              <a:t>N</a:t>
            </a:r>
            <a:r>
              <a:rPr sz="1600" b="1" spc="-25" dirty="0">
                <a:latin typeface="Calibri"/>
                <a:cs typeface="Calibri"/>
              </a:rPr>
              <a:t>e</a:t>
            </a:r>
            <a:r>
              <a:rPr sz="1600" b="1" spc="-15" dirty="0">
                <a:latin typeface="Calibri"/>
                <a:cs typeface="Calibri"/>
              </a:rPr>
              <a:t>w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45" dirty="0">
                <a:latin typeface="Calibri"/>
                <a:cs typeface="Calibri"/>
              </a:rPr>
              <a:t>Y</a:t>
            </a:r>
            <a:r>
              <a:rPr sz="1600" b="1" spc="-5" dirty="0">
                <a:latin typeface="Calibri"/>
                <a:cs typeface="Calibri"/>
              </a:rPr>
              <a:t>o</a:t>
            </a:r>
            <a:r>
              <a:rPr sz="1600" b="1" spc="-15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k,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0" dirty="0">
                <a:latin typeface="Calibri"/>
                <a:cs typeface="Calibri"/>
              </a:rPr>
              <a:t>NY</a:t>
            </a:r>
            <a:r>
              <a:rPr sz="1600" b="1" dirty="0">
                <a:latin typeface="Calibri"/>
                <a:cs typeface="Calibri"/>
              </a:rPr>
              <a:t>	</a:t>
            </a:r>
            <a:r>
              <a:rPr sz="1600" b="1" spc="-20" dirty="0">
                <a:latin typeface="Calibri"/>
                <a:cs typeface="Calibri"/>
              </a:rPr>
              <a:t>Ch</a:t>
            </a:r>
            <a:r>
              <a:rPr sz="1600" b="1" dirty="0">
                <a:latin typeface="Calibri"/>
                <a:cs typeface="Calibri"/>
              </a:rPr>
              <a:t>i</a:t>
            </a:r>
            <a:r>
              <a:rPr sz="1600" b="1" spc="-20" dirty="0">
                <a:latin typeface="Calibri"/>
                <a:cs typeface="Calibri"/>
              </a:rPr>
              <a:t>c</a:t>
            </a:r>
            <a:r>
              <a:rPr sz="1600" b="1" spc="-10" dirty="0">
                <a:latin typeface="Calibri"/>
                <a:cs typeface="Calibri"/>
              </a:rPr>
              <a:t>a</a:t>
            </a:r>
            <a:r>
              <a:rPr sz="1600" b="1" spc="-25" dirty="0">
                <a:latin typeface="Calibri"/>
                <a:cs typeface="Calibri"/>
              </a:rPr>
              <a:t>g</a:t>
            </a:r>
            <a:r>
              <a:rPr sz="1600" b="1" spc="-30" dirty="0">
                <a:latin typeface="Calibri"/>
                <a:cs typeface="Calibri"/>
              </a:rPr>
              <a:t>o</a:t>
            </a:r>
            <a:r>
              <a:rPr sz="1600" b="1" spc="-5" dirty="0">
                <a:latin typeface="Calibri"/>
                <a:cs typeface="Calibri"/>
              </a:rPr>
              <a:t>,</a:t>
            </a:r>
            <a:r>
              <a:rPr sz="1600" b="1" spc="1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I</a:t>
            </a:r>
            <a:r>
              <a:rPr sz="1600" b="1" spc="-10" dirty="0">
                <a:latin typeface="Calibri"/>
                <a:cs typeface="Calibri"/>
              </a:rPr>
              <a:t>L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ww</a:t>
            </a:r>
            <a:r>
              <a:rPr sz="1600" b="1" u="heavy" spc="-114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w</a:t>
            </a:r>
            <a:r>
              <a:rPr sz="1600" b="1" u="heavy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.B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L</a:t>
            </a:r>
            <a:r>
              <a:rPr sz="1600" b="1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600" b="1" u="heavy" spc="-2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600" b="1" u="heavy" spc="-5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r</a:t>
            </a:r>
            <a:r>
              <a:rPr sz="1600" b="1" u="heavy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a</a:t>
            </a:r>
            <a:r>
              <a:rPr sz="1600" b="1" u="heavy" spc="-4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t</a:t>
            </a:r>
            <a:r>
              <a:rPr sz="1600" b="1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e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g</a:t>
            </a:r>
            <a:r>
              <a:rPr sz="1600" b="1" u="heavy" spc="-1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ie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s</a:t>
            </a:r>
            <a:r>
              <a:rPr sz="1600" b="1" u="heavy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.</a:t>
            </a:r>
            <a:r>
              <a:rPr sz="1600" b="1" u="heavy" spc="-20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c</a:t>
            </a:r>
            <a:r>
              <a:rPr sz="1600" b="1" u="heavy" spc="-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o</a:t>
            </a:r>
            <a:r>
              <a:rPr sz="1600" b="1" u="heavy" spc="-15" dirty="0">
                <a:solidFill>
                  <a:srgbClr val="0000FF"/>
                </a:solidFill>
                <a:latin typeface="Calibri"/>
                <a:cs typeface="Calibri"/>
                <a:hlinkClick r:id="rId3"/>
              </a:rPr>
              <a:t>m</a:t>
            </a:r>
            <a:endParaRPr sz="1600">
              <a:latin typeface="Calibri"/>
              <a:cs typeface="Calibri"/>
            </a:endParaRPr>
          </a:p>
          <a:p>
            <a:pPr marL="993775" marR="5080" indent="-719455">
              <a:lnSpc>
                <a:spcPct val="150000"/>
              </a:lnSpc>
            </a:pPr>
            <a:r>
              <a:rPr sz="1600" b="1" spc="-10" dirty="0">
                <a:latin typeface="Calibri"/>
                <a:cs typeface="Calibri"/>
                <a:hlinkClick r:id="rId4"/>
              </a:rPr>
              <a:t>a</a:t>
            </a:r>
            <a:r>
              <a:rPr sz="1600" b="1" spc="-15" dirty="0">
                <a:latin typeface="Calibri"/>
                <a:cs typeface="Calibri"/>
                <a:hlinkClick r:id="rId4"/>
              </a:rPr>
              <a:t>sh</a:t>
            </a:r>
            <a:r>
              <a:rPr sz="1600" b="1" spc="-10" dirty="0">
                <a:latin typeface="Calibri"/>
                <a:cs typeface="Calibri"/>
                <a:hlinkClick r:id="rId4"/>
              </a:rPr>
              <a:t>a</a:t>
            </a:r>
            <a:r>
              <a:rPr sz="1600" b="1" spc="-15" dirty="0">
                <a:latin typeface="Calibri"/>
                <a:cs typeface="Calibri"/>
                <a:hlinkClick r:id="rId4"/>
              </a:rPr>
              <a:t>p</a:t>
            </a:r>
            <a:r>
              <a:rPr sz="1600" b="1" spc="-5" dirty="0">
                <a:latin typeface="Calibri"/>
                <a:cs typeface="Calibri"/>
                <a:hlinkClick r:id="rId4"/>
              </a:rPr>
              <a:t>i</a:t>
            </a:r>
            <a:r>
              <a:rPr sz="1600" b="1" spc="-40" dirty="0">
                <a:latin typeface="Calibri"/>
                <a:cs typeface="Calibri"/>
                <a:hlinkClick r:id="rId4"/>
              </a:rPr>
              <a:t>r</a:t>
            </a:r>
            <a:r>
              <a:rPr sz="1600" b="1" spc="-10" dirty="0">
                <a:latin typeface="Calibri"/>
                <a:cs typeface="Calibri"/>
                <a:hlinkClick r:id="rId4"/>
              </a:rPr>
              <a:t>o@B</a:t>
            </a:r>
            <a:r>
              <a:rPr sz="1600" b="1" spc="-15" dirty="0">
                <a:latin typeface="Calibri"/>
                <a:cs typeface="Calibri"/>
                <a:hlinkClick r:id="rId4"/>
              </a:rPr>
              <a:t>L</a:t>
            </a:r>
            <a:r>
              <a:rPr sz="1600" b="1" spc="-10" dirty="0">
                <a:latin typeface="Calibri"/>
                <a:cs typeface="Calibri"/>
                <a:hlinkClick r:id="rId4"/>
              </a:rPr>
              <a:t>S</a:t>
            </a:r>
            <a:r>
              <a:rPr sz="1600" b="1" spc="-25" dirty="0">
                <a:latin typeface="Calibri"/>
                <a:cs typeface="Calibri"/>
                <a:hlinkClick r:id="rId4"/>
              </a:rPr>
              <a:t>s</a:t>
            </a:r>
            <a:r>
              <a:rPr sz="1600" b="1" spc="-15" dirty="0">
                <a:latin typeface="Calibri"/>
                <a:cs typeface="Calibri"/>
                <a:hlinkClick r:id="rId4"/>
              </a:rPr>
              <a:t>t</a:t>
            </a:r>
            <a:r>
              <a:rPr sz="1600" b="1" spc="-50" dirty="0">
                <a:latin typeface="Calibri"/>
                <a:cs typeface="Calibri"/>
                <a:hlinkClick r:id="rId4"/>
              </a:rPr>
              <a:t>r</a:t>
            </a:r>
            <a:r>
              <a:rPr sz="1600" b="1" spc="-20" dirty="0">
                <a:latin typeface="Calibri"/>
                <a:cs typeface="Calibri"/>
                <a:hlinkClick r:id="rId4"/>
              </a:rPr>
              <a:t>a</a:t>
            </a:r>
            <a:r>
              <a:rPr sz="1600" b="1" spc="-40" dirty="0">
                <a:latin typeface="Calibri"/>
                <a:cs typeface="Calibri"/>
                <a:hlinkClick r:id="rId4"/>
              </a:rPr>
              <a:t>t</a:t>
            </a:r>
            <a:r>
              <a:rPr sz="1600" b="1" spc="-10" dirty="0">
                <a:latin typeface="Calibri"/>
                <a:cs typeface="Calibri"/>
                <a:hlinkClick r:id="rId4"/>
              </a:rPr>
              <a:t>e</a:t>
            </a:r>
            <a:r>
              <a:rPr sz="1600" b="1" spc="-15" dirty="0">
                <a:latin typeface="Calibri"/>
                <a:cs typeface="Calibri"/>
                <a:hlinkClick r:id="rId4"/>
              </a:rPr>
              <a:t>g</a:t>
            </a:r>
            <a:r>
              <a:rPr sz="1600" b="1" spc="-10" dirty="0">
                <a:latin typeface="Calibri"/>
                <a:cs typeface="Calibri"/>
                <a:hlinkClick r:id="rId4"/>
              </a:rPr>
              <a:t>ie</a:t>
            </a:r>
            <a:r>
              <a:rPr sz="1600" b="1" spc="-15" dirty="0">
                <a:latin typeface="Calibri"/>
                <a:cs typeface="Calibri"/>
                <a:hlinkClick r:id="rId4"/>
              </a:rPr>
              <a:t>s</a:t>
            </a:r>
            <a:r>
              <a:rPr sz="1600" b="1" dirty="0">
                <a:latin typeface="Calibri"/>
                <a:cs typeface="Calibri"/>
                <a:hlinkClick r:id="rId4"/>
              </a:rPr>
              <a:t>.</a:t>
            </a:r>
            <a:r>
              <a:rPr sz="1600" b="1" spc="-20" dirty="0">
                <a:latin typeface="Calibri"/>
                <a:cs typeface="Calibri"/>
                <a:hlinkClick r:id="rId4"/>
              </a:rPr>
              <a:t>c</a:t>
            </a:r>
            <a:r>
              <a:rPr sz="1600" b="1" spc="-5" dirty="0">
                <a:latin typeface="Calibri"/>
                <a:cs typeface="Calibri"/>
                <a:hlinkClick r:id="rId4"/>
              </a:rPr>
              <a:t>o</a:t>
            </a:r>
            <a:r>
              <a:rPr sz="1600" b="1" spc="-15" dirty="0">
                <a:latin typeface="Calibri"/>
                <a:cs typeface="Calibri"/>
                <a:hlinkClick r:id="rId4"/>
              </a:rPr>
              <a:t>m</a:t>
            </a:r>
            <a:r>
              <a:rPr sz="1600" b="1" spc="-5" dirty="0">
                <a:latin typeface="Calibri"/>
                <a:cs typeface="Calibri"/>
              </a:rPr>
              <a:t> </a:t>
            </a:r>
            <a:r>
              <a:rPr sz="1600" b="1" spc="-15" dirty="0">
                <a:latin typeface="Calibri"/>
                <a:cs typeface="Calibri"/>
              </a:rPr>
              <a:t>609</a:t>
            </a:r>
            <a:r>
              <a:rPr sz="1600" b="1" dirty="0">
                <a:latin typeface="Calibri"/>
                <a:cs typeface="Calibri"/>
              </a:rPr>
              <a:t>.</a:t>
            </a:r>
            <a:r>
              <a:rPr sz="1600" b="1" spc="-15" dirty="0">
                <a:latin typeface="Calibri"/>
                <a:cs typeface="Calibri"/>
              </a:rPr>
              <a:t>651</a:t>
            </a:r>
            <a:r>
              <a:rPr sz="1600" b="1" dirty="0">
                <a:latin typeface="Calibri"/>
                <a:cs typeface="Calibri"/>
              </a:rPr>
              <a:t>.</a:t>
            </a:r>
            <a:r>
              <a:rPr sz="1600" b="1" spc="-15" dirty="0">
                <a:latin typeface="Calibri"/>
                <a:cs typeface="Calibri"/>
              </a:rPr>
              <a:t>77</a:t>
            </a:r>
            <a:r>
              <a:rPr sz="1600" b="1" spc="-5" dirty="0">
                <a:latin typeface="Calibri"/>
                <a:cs typeface="Calibri"/>
              </a:rPr>
              <a:t>6</a:t>
            </a:r>
            <a:r>
              <a:rPr sz="1600" b="1" spc="-10" dirty="0">
                <a:latin typeface="Calibri"/>
                <a:cs typeface="Calibri"/>
              </a:rPr>
              <a:t>5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6207988" y="3266267"/>
            <a:ext cx="1493520" cy="228600"/>
          </a:xfrm>
          <a:prstGeom prst="rect">
            <a:avLst/>
          </a:prstGeom>
        </p:spPr>
        <p:txBody>
          <a:bodyPr vert="horz" wrap="square" lIns="0" tIns="0" rIns="0" bIns="0" rtlCol="0">
            <a:spAutoFit/>
          </a:bodyPr>
          <a:lstStyle/>
          <a:p>
            <a:pPr marL="12700">
              <a:lnSpc>
                <a:spcPct val="100000"/>
              </a:lnSpc>
            </a:pPr>
            <a:r>
              <a:rPr sz="1600" b="1" spc="-70" dirty="0">
                <a:latin typeface="Calibri"/>
                <a:cs typeface="Calibri"/>
              </a:rPr>
              <a:t>W</a:t>
            </a:r>
            <a:r>
              <a:rPr sz="1600" b="1" spc="-10" dirty="0">
                <a:latin typeface="Calibri"/>
                <a:cs typeface="Calibri"/>
              </a:rPr>
              <a:t>al</a:t>
            </a:r>
            <a:r>
              <a:rPr sz="1600" b="1" spc="-15" dirty="0">
                <a:latin typeface="Calibri"/>
                <a:cs typeface="Calibri"/>
              </a:rPr>
              <a:t>nu</a:t>
            </a:r>
            <a:r>
              <a:rPr sz="1600" b="1" spc="-10" dirty="0">
                <a:latin typeface="Calibri"/>
                <a:cs typeface="Calibri"/>
              </a:rPr>
              <a:t>t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C</a:t>
            </a:r>
            <a:r>
              <a:rPr sz="1600" b="1" spc="-30" dirty="0">
                <a:latin typeface="Calibri"/>
                <a:cs typeface="Calibri"/>
              </a:rPr>
              <a:t>r</a:t>
            </a:r>
            <a:r>
              <a:rPr sz="1600" b="1" spc="-10" dirty="0">
                <a:latin typeface="Calibri"/>
                <a:cs typeface="Calibri"/>
              </a:rPr>
              <a:t>eek,</a:t>
            </a:r>
            <a:r>
              <a:rPr sz="1600" b="1" spc="5" dirty="0">
                <a:latin typeface="Calibri"/>
                <a:cs typeface="Calibri"/>
              </a:rPr>
              <a:t> </a:t>
            </a:r>
            <a:r>
              <a:rPr sz="1600" b="1" spc="-20" dirty="0">
                <a:latin typeface="Calibri"/>
                <a:cs typeface="Calibri"/>
              </a:rPr>
              <a:t>CA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3200400" y="762000"/>
            <a:ext cx="2330197" cy="1981199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6920814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152400"/>
            <a:ext cx="4114800" cy="109128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5334000" y="568060"/>
            <a:ext cx="37338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1400" dirty="0">
                <a:latin typeface="Arial Narrow" panose="020B0606020202030204" pitchFamily="34" charset="0"/>
              </a:rPr>
              <a:t>A marketing campaign aimed to attract the best and brightest workers to the Dallas Region</a:t>
            </a:r>
            <a:endParaRPr lang="en-US" sz="1400" b="1" i="1" dirty="0">
              <a:solidFill>
                <a:srgbClr val="8F096F"/>
              </a:solidFill>
              <a:latin typeface="Arial Narrow" panose="020B0606020202030204" pitchFamily="34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267326"/>
            <a:ext cx="9144000" cy="4644571"/>
          </a:xfrm>
          <a:prstGeom prst="rect">
            <a:avLst/>
          </a:prstGeom>
        </p:spPr>
      </p:pic>
      <p:grpSp>
        <p:nvGrpSpPr>
          <p:cNvPr id="10" name="Group 9"/>
          <p:cNvGrpSpPr/>
          <p:nvPr/>
        </p:nvGrpSpPr>
        <p:grpSpPr>
          <a:xfrm>
            <a:off x="1777062" y="6092309"/>
            <a:ext cx="2499360" cy="289560"/>
            <a:chOff x="3291840" y="4465320"/>
            <a:chExt cx="2499360" cy="289560"/>
          </a:xfrm>
        </p:grpSpPr>
        <p:pic>
          <p:nvPicPr>
            <p:cNvPr id="15" name="Picture 14" descr="Image result for twitter icon"/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00600" y="4490085"/>
              <a:ext cx="240030" cy="24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6" name="Picture 10" descr="Image result for instagram icon"/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034790" y="4490085"/>
              <a:ext cx="240030" cy="24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7" name="Picture 4" descr="http://www.patentorder.com/live/Linkedin%20Black.png"/>
            <p:cNvPicPr>
              <a:picLocks noChangeAspect="1" noChangeArrowheads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429250" y="4465320"/>
              <a:ext cx="361950" cy="28956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9" name="Picture 6" descr="https://cdn3.iconfinder.com/data/icons/picons-social/57/06-facebook-512.png"/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91840" y="4490085"/>
              <a:ext cx="240030" cy="24003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0" name="Text Placeholder 2"/>
          <p:cNvSpPr txBox="1">
            <a:spLocks/>
          </p:cNvSpPr>
          <p:nvPr/>
        </p:nvSpPr>
        <p:spPr>
          <a:xfrm>
            <a:off x="4495800" y="5997178"/>
            <a:ext cx="3200400" cy="479822"/>
          </a:xfrm>
          <a:prstGeom prst="rect">
            <a:avLst/>
          </a:prstGeom>
        </p:spPr>
        <p:txBody>
          <a:bodyPr vert="horz" lIns="68580" tIns="34290" rIns="68580" bIns="34290" rtlCol="0" anchor="ctr">
            <a:noAutofit/>
          </a:bodyPr>
          <a:lstStyle>
            <a:lvl1pPr marL="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3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4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None/>
              <a:defRPr sz="20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US" sz="1500" b="1" dirty="0">
                <a:solidFill>
                  <a:schemeClr val="tx1"/>
                </a:solidFill>
                <a:latin typeface="Arial Narrow" panose="020B0606020202030204" pitchFamily="34" charset="0"/>
              </a:rPr>
              <a:t>@ sayyestodallas | sayyestodallas.com</a:t>
            </a:r>
          </a:p>
        </p:txBody>
      </p:sp>
      <p:sp>
        <p:nvSpPr>
          <p:cNvPr id="21" name="Rectangle 20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5" name="Rectangle 24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1422202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50" name="Rectangle 27" hidden="1"/>
          <p:cNvGraphicFramePr>
            <a:graphicFrameLocks/>
          </p:cNvGraphicFramePr>
          <p:nvPr>
            <p:custDataLst>
              <p:tags r:id="rId2"/>
            </p:custDataLst>
          </p:nvPr>
        </p:nvGraphicFramePr>
        <p:xfrm>
          <a:off x="0" y="0"/>
          <a:ext cx="151190" cy="15875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0" name="think-cell Slide" r:id="rId5" imgW="0" imgH="0" progId="TCLayout.ActiveDocument.1">
                  <p:embed/>
                </p:oleObj>
              </mc:Choice>
              <mc:Fallback>
                <p:oleObj name="think-cell Slide" r:id="rId5" imgW="0" imgH="0" progId="TCLayout.ActiveDocument.1">
                  <p:embed/>
                  <p:pic>
                    <p:nvPicPr>
                      <p:cNvPr id="0" name=""/>
                      <p:cNvPicPr preferRelativeResize="0">
                        <a:picLocks noChangeArrowheads="1"/>
                      </p:cNvPicPr>
                      <p:nvPr/>
                    </p:nvPicPr>
                    <p:blipFill>
                      <a:blip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0"/>
                        <a:ext cx="151190" cy="15875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0" name="AutoShape 3"/>
          <p:cNvSpPr>
            <a:spLocks noChangeArrowheads="1"/>
          </p:cNvSpPr>
          <p:nvPr/>
        </p:nvSpPr>
        <p:spPr bwMode="auto">
          <a:xfrm>
            <a:off x="732337" y="2349863"/>
            <a:ext cx="3001464" cy="2237748"/>
          </a:xfrm>
          <a:prstGeom prst="homePlate">
            <a:avLst>
              <a:gd name="adj" fmla="val 28308"/>
            </a:avLst>
          </a:prstGeom>
          <a:solidFill>
            <a:srgbClr val="8F096F">
              <a:alpha val="22000"/>
            </a:srgbClr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45720" rIns="0" anchor="ctr"/>
          <a:lstStyle/>
          <a:p>
            <a:pPr algn="ctr" eaLnBrk="0"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INFORMATION</a:t>
            </a:r>
          </a:p>
          <a:p>
            <a:pPr algn="ctr" eaLnBrk="0" hangingPunct="0"/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GATHERING</a:t>
            </a:r>
          </a:p>
        </p:txBody>
      </p:sp>
      <p:sp>
        <p:nvSpPr>
          <p:cNvPr id="22" name="Text Box 8"/>
          <p:cNvSpPr txBox="1">
            <a:spLocks noChangeArrowheads="1"/>
          </p:cNvSpPr>
          <p:nvPr/>
        </p:nvSpPr>
        <p:spPr bwMode="gray">
          <a:xfrm>
            <a:off x="732335" y="1890010"/>
            <a:ext cx="2385117" cy="32053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YEAR 1 | 2016</a:t>
            </a:r>
          </a:p>
        </p:txBody>
      </p:sp>
      <p:sp>
        <p:nvSpPr>
          <p:cNvPr id="23" name="Text Box 11"/>
          <p:cNvSpPr txBox="1">
            <a:spLocks noChangeArrowheads="1"/>
          </p:cNvSpPr>
          <p:nvPr/>
        </p:nvSpPr>
        <p:spPr bwMode="gray">
          <a:xfrm>
            <a:off x="3320193" y="1886635"/>
            <a:ext cx="2593427" cy="323165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YEAR 2 | 2017</a:t>
            </a:r>
          </a:p>
        </p:txBody>
      </p:sp>
      <p:sp>
        <p:nvSpPr>
          <p:cNvPr id="24" name="AutoShape 6"/>
          <p:cNvSpPr>
            <a:spLocks noChangeArrowheads="1"/>
          </p:cNvSpPr>
          <p:nvPr/>
        </p:nvSpPr>
        <p:spPr bwMode="auto">
          <a:xfrm>
            <a:off x="3117452" y="2349185"/>
            <a:ext cx="3476488" cy="2237748"/>
          </a:xfrm>
          <a:prstGeom prst="chevron">
            <a:avLst>
              <a:gd name="adj" fmla="val 28033"/>
            </a:avLst>
          </a:prstGeom>
          <a:solidFill>
            <a:srgbClr val="8F096F">
              <a:alpha val="50000"/>
            </a:srgbClr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112713" indent="-3175" algn="ctr" eaLnBrk="0" hangingPunct="0"/>
            <a:r>
              <a:rPr lang="en-US" sz="1700" b="1" dirty="0">
                <a:latin typeface="Arial" panose="020B0604020202020204" pitchFamily="34" charset="0"/>
                <a:cs typeface="Arial" panose="020B0604020202020204" pitchFamily="34" charset="0"/>
              </a:rPr>
              <a:t>ACTIVATION</a:t>
            </a:r>
          </a:p>
        </p:txBody>
      </p:sp>
      <p:cxnSp>
        <p:nvCxnSpPr>
          <p:cNvPr id="25" name="Straight Connector 24"/>
          <p:cNvCxnSpPr/>
          <p:nvPr/>
        </p:nvCxnSpPr>
        <p:spPr>
          <a:xfrm>
            <a:off x="3886200" y="2209800"/>
            <a:ext cx="0" cy="2743200"/>
          </a:xfrm>
          <a:prstGeom prst="line">
            <a:avLst/>
          </a:prstGeom>
          <a:ln w="19050">
            <a:solidFill>
              <a:srgbClr val="8F096F"/>
            </a:solidFill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Isosceles Triangle 63"/>
          <p:cNvSpPr>
            <a:spLocks noChangeArrowheads="1"/>
          </p:cNvSpPr>
          <p:nvPr/>
        </p:nvSpPr>
        <p:spPr bwMode="auto">
          <a:xfrm>
            <a:off x="3786547" y="5093603"/>
            <a:ext cx="173869" cy="182562"/>
          </a:xfrm>
          <a:prstGeom prst="triangle">
            <a:avLst>
              <a:gd name="adj" fmla="val 50000"/>
            </a:avLst>
          </a:prstGeom>
          <a:solidFill>
            <a:srgbClr val="8F096F"/>
          </a:solidFill>
          <a:ln w="9525" algn="ctr">
            <a:solidFill>
              <a:schemeClr val="bg1">
                <a:lumMod val="75000"/>
              </a:schemeClr>
            </a:solidFill>
            <a:round/>
            <a:headEnd type="none" w="lg" len="lg"/>
            <a:tailEnd type="none" w="lg" len="lg"/>
          </a:ln>
        </p:spPr>
        <p:txBody>
          <a:bodyPr wrap="none" tIns="91440" bIns="91440"/>
          <a:lstStyle/>
          <a:p>
            <a:pPr algn="ctr"/>
            <a:endParaRPr lang="en-US" sz="1400" i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SAY YES TO DALLAS 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CAMPAIGN LAUNCH</a:t>
            </a:r>
          </a:p>
          <a:p>
            <a:pPr algn="ctr"/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(4/2017)</a:t>
            </a:r>
          </a:p>
        </p:txBody>
      </p:sp>
      <p:sp>
        <p:nvSpPr>
          <p:cNvPr id="27" name="AutoShape 6"/>
          <p:cNvSpPr>
            <a:spLocks noChangeArrowheads="1"/>
          </p:cNvSpPr>
          <p:nvPr/>
        </p:nvSpPr>
        <p:spPr bwMode="auto">
          <a:xfrm>
            <a:off x="5913620" y="2361895"/>
            <a:ext cx="3211160" cy="2237748"/>
          </a:xfrm>
          <a:prstGeom prst="chevron">
            <a:avLst>
              <a:gd name="adj" fmla="val 28033"/>
            </a:avLst>
          </a:prstGeom>
          <a:solidFill>
            <a:srgbClr val="8F096F"/>
          </a:solidFill>
          <a:ln w="9525" algn="ctr">
            <a:solidFill>
              <a:schemeClr val="bg1"/>
            </a:solidFill>
            <a:miter lim="800000"/>
            <a:headEnd/>
            <a:tailEnd/>
          </a:ln>
        </p:spPr>
        <p:txBody>
          <a:bodyPr lIns="0" rIns="0" anchor="ctr"/>
          <a:lstStyle/>
          <a:p>
            <a:pPr marL="112713" indent="-3175" algn="ctr" eaLnBrk="0" hangingPunct="0"/>
            <a:r>
              <a:rPr lang="en-US" sz="1700" b="1" dirty="0">
                <a:solidFill>
                  <a:schemeClr val="bg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BUILDING</a:t>
            </a:r>
          </a:p>
        </p:txBody>
      </p:sp>
      <p:sp>
        <p:nvSpPr>
          <p:cNvPr id="28" name="Text Box 11"/>
          <p:cNvSpPr txBox="1">
            <a:spLocks noChangeArrowheads="1"/>
          </p:cNvSpPr>
          <p:nvPr/>
        </p:nvSpPr>
        <p:spPr bwMode="gray">
          <a:xfrm>
            <a:off x="5943600" y="1890010"/>
            <a:ext cx="2541046" cy="331982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YEAR 3 | 2018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-13452" y="152400"/>
            <a:ext cx="91440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How did we get here?</a:t>
            </a:r>
          </a:p>
        </p:txBody>
      </p:sp>
      <p:pic>
        <p:nvPicPr>
          <p:cNvPr id="16" name="Picture 1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601" y="5986132"/>
            <a:ext cx="1178436" cy="729104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76200" y="2361895"/>
            <a:ext cx="656136" cy="2237748"/>
          </a:xfrm>
          <a:prstGeom prst="rect">
            <a:avLst/>
          </a:prstGeom>
          <a:solidFill>
            <a:schemeClr val="bg1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/>
          <p:cNvSpPr txBox="1"/>
          <p:nvPr/>
        </p:nvSpPr>
        <p:spPr>
          <a:xfrm rot="16200000">
            <a:off x="-524061" y="3284071"/>
            <a:ext cx="187533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STRATEGIC PLAN</a:t>
            </a:r>
          </a:p>
        </p:txBody>
      </p:sp>
      <p:sp>
        <p:nvSpPr>
          <p:cNvPr id="21" name="Text Box 8"/>
          <p:cNvSpPr txBox="1">
            <a:spLocks noChangeArrowheads="1"/>
          </p:cNvSpPr>
          <p:nvPr/>
        </p:nvSpPr>
        <p:spPr bwMode="gray">
          <a:xfrm>
            <a:off x="76201" y="1875020"/>
            <a:ext cx="672966" cy="338554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en-US" sz="1600" b="1" dirty="0">
                <a:latin typeface="Arial" panose="020B0604020202020204" pitchFamily="34" charset="0"/>
                <a:cs typeface="Arial" panose="020B0604020202020204" pitchFamily="34" charset="0"/>
              </a:rPr>
              <a:t>2015</a:t>
            </a:r>
          </a:p>
        </p:txBody>
      </p:sp>
      <p:sp>
        <p:nvSpPr>
          <p:cNvPr id="32" name="Rectangle 31"/>
          <p:cNvSpPr/>
          <p:nvPr/>
        </p:nvSpPr>
        <p:spPr>
          <a:xfrm>
            <a:off x="1530444" y="6758259"/>
            <a:ext cx="1527048" cy="109728"/>
          </a:xfrm>
          <a:prstGeom prst="rect">
            <a:avLst/>
          </a:prstGeom>
          <a:solidFill>
            <a:srgbClr val="89CC4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3" name="Rectangle 32"/>
          <p:cNvSpPr/>
          <p:nvPr/>
        </p:nvSpPr>
        <p:spPr>
          <a:xfrm>
            <a:off x="6109855" y="6757416"/>
            <a:ext cx="1527048" cy="109728"/>
          </a:xfrm>
          <a:prstGeom prst="rect">
            <a:avLst/>
          </a:prstGeom>
          <a:solidFill>
            <a:srgbClr val="8F096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4" name="Rectangle 33"/>
          <p:cNvSpPr/>
          <p:nvPr/>
        </p:nvSpPr>
        <p:spPr>
          <a:xfrm>
            <a:off x="3057492" y="6758905"/>
            <a:ext cx="1527048" cy="109728"/>
          </a:xfrm>
          <a:prstGeom prst="rect">
            <a:avLst/>
          </a:prstGeom>
          <a:solidFill>
            <a:srgbClr val="08418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5" name="Rectangle 34"/>
          <p:cNvSpPr/>
          <p:nvPr/>
        </p:nvSpPr>
        <p:spPr>
          <a:xfrm>
            <a:off x="7627585" y="6757451"/>
            <a:ext cx="1527048" cy="109728"/>
          </a:xfrm>
          <a:prstGeom prst="rect">
            <a:avLst/>
          </a:prstGeom>
          <a:solidFill>
            <a:srgbClr val="008C45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6" name="Rectangle 35"/>
          <p:cNvSpPr/>
          <p:nvPr/>
        </p:nvSpPr>
        <p:spPr>
          <a:xfrm>
            <a:off x="4579969" y="6758990"/>
            <a:ext cx="1527048" cy="109728"/>
          </a:xfrm>
          <a:prstGeom prst="rect">
            <a:avLst/>
          </a:prstGeom>
          <a:solidFill>
            <a:srgbClr val="ED008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  <p:sp>
        <p:nvSpPr>
          <p:cNvPr id="37" name="Rectangle 36"/>
          <p:cNvSpPr/>
          <p:nvPr/>
        </p:nvSpPr>
        <p:spPr>
          <a:xfrm>
            <a:off x="4607" y="6757036"/>
            <a:ext cx="1527048" cy="109728"/>
          </a:xfrm>
          <a:prstGeom prst="rect">
            <a:avLst/>
          </a:prstGeom>
          <a:solidFill>
            <a:srgbClr val="00AD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0561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5" name="Picture 3" descr="\\DRC-FILESERV\Group\Communications\Public\Graphic Design\Chamber\2017\Annual Meeting\Program\SYTD photos\shutterstock_349516004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115"/>
          <a:stretch/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6" name="Flowchart: Manual Operation 15"/>
          <p:cNvSpPr/>
          <p:nvPr/>
        </p:nvSpPr>
        <p:spPr>
          <a:xfrm rot="16200000" flipV="1">
            <a:off x="-1524000" y="1524001"/>
            <a:ext cx="6858000" cy="3809999"/>
          </a:xfrm>
          <a:prstGeom prst="flowChartManualOperation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0" name="TextBox 19"/>
          <p:cNvSpPr txBox="1"/>
          <p:nvPr/>
        </p:nvSpPr>
        <p:spPr>
          <a:xfrm>
            <a:off x="0" y="1066800"/>
            <a:ext cx="3733800" cy="46935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DFW</a:t>
            </a:r>
          </a:p>
          <a:p>
            <a:pPr algn="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OCCUPATIONAL </a:t>
            </a:r>
          </a:p>
          <a:p>
            <a:pPr algn="r"/>
            <a:r>
              <a:rPr lang="en-US" sz="3500" b="1" dirty="0">
                <a:latin typeface="Arial" panose="020B0604020202020204" pitchFamily="34" charset="0"/>
                <a:cs typeface="Arial" panose="020B0604020202020204" pitchFamily="34" charset="0"/>
              </a:rPr>
              <a:t>SNAPSHOT</a:t>
            </a:r>
          </a:p>
          <a:p>
            <a:pPr algn="r">
              <a:spcBef>
                <a:spcPts val="1200"/>
              </a:spcBef>
            </a:pPr>
            <a:r>
              <a:rPr lang="en-US" sz="9000" b="1" dirty="0">
                <a:latin typeface="Arial" panose="020B0604020202020204" pitchFamily="34" charset="0"/>
                <a:cs typeface="Arial" panose="020B0604020202020204" pitchFamily="34" charset="0"/>
              </a:rPr>
              <a:t>1 - 3% </a:t>
            </a:r>
          </a:p>
          <a:p>
            <a:pPr algn="r">
              <a:spcBef>
                <a:spcPts val="1200"/>
              </a:spcBef>
            </a:pPr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UNEMPLOYMENT RATE </a:t>
            </a:r>
          </a:p>
          <a:p>
            <a:pPr algn="r"/>
            <a:r>
              <a:rPr lang="en-US" sz="2000" b="1" dirty="0">
                <a:latin typeface="Arial" panose="020B0604020202020204" pitchFamily="34" charset="0"/>
                <a:cs typeface="Arial" panose="020B0604020202020204" pitchFamily="34" charset="0"/>
              </a:rPr>
              <a:t>IN KEY OCCUPATIONS </a:t>
            </a:r>
          </a:p>
          <a:p>
            <a:pPr algn="r"/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endParaRPr lang="en-US" sz="1100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Management, Legal, Finance, Health Care, </a:t>
            </a:r>
          </a:p>
          <a:p>
            <a:pPr algn="r"/>
            <a:r>
              <a:rPr lang="en-US" sz="1100" i="1" dirty="0">
                <a:latin typeface="Arial" panose="020B0604020202020204" pitchFamily="34" charset="0"/>
                <a:cs typeface="Arial" panose="020B0604020202020204" pitchFamily="34" charset="0"/>
              </a:rPr>
              <a:t>Computers, Architecture &amp; Engineering</a:t>
            </a:r>
          </a:p>
        </p:txBody>
      </p:sp>
    </p:spTree>
    <p:extLst>
      <p:ext uri="{BB962C8B-B14F-4D97-AF65-F5344CB8AC3E}">
        <p14:creationId xmlns:p14="http://schemas.microsoft.com/office/powerpoint/2010/main" val="306772341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5797" r="9495"/>
          <a:stretch/>
        </p:blipFill>
        <p:spPr>
          <a:xfrm>
            <a:off x="7881" y="0"/>
            <a:ext cx="9120353" cy="6857999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-1" y="1371600"/>
            <a:ext cx="9144001" cy="452587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0" y="1447800"/>
            <a:ext cx="91439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2016: Information Gathering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304800" y="2964865"/>
            <a:ext cx="4267200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Regional Assets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Availability &amp; variety of jobs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Low cost of living</a:t>
            </a:r>
          </a:p>
          <a:p>
            <a:pPr>
              <a:lnSpc>
                <a:spcPct val="150000"/>
              </a:lnSpc>
              <a:spcBef>
                <a:spcPts val="600"/>
              </a:spcBef>
            </a:pPr>
            <a:r>
              <a:rPr lang="en-US" b="1" dirty="0">
                <a:latin typeface="Arial" panose="020B0604020202020204" pitchFamily="34" charset="0"/>
                <a:cs typeface="Arial" panose="020B0604020202020204" pitchFamily="34" charset="0"/>
              </a:rPr>
              <a:t>Regional Challenges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Public transportation</a:t>
            </a:r>
          </a:p>
          <a:p>
            <a:pPr marL="285750" indent="-285750">
              <a:lnSpc>
                <a:spcPct val="150000"/>
              </a:lnSpc>
              <a:buFontTx/>
              <a:buChar char="-"/>
            </a:pPr>
            <a:r>
              <a:rPr lang="en-US" sz="1400" b="1" cap="all" dirty="0">
                <a:latin typeface="Arial" panose="020B0604020202020204" pitchFamily="34" charset="0"/>
                <a:cs typeface="Arial" panose="020B0604020202020204" pitchFamily="34" charset="0"/>
              </a:rPr>
              <a:t>Commuting &amp; traffic</a:t>
            </a:r>
          </a:p>
        </p:txBody>
      </p:sp>
      <p:cxnSp>
        <p:nvCxnSpPr>
          <p:cNvPr id="19" name="Straight Connector 18"/>
          <p:cNvCxnSpPr/>
          <p:nvPr/>
        </p:nvCxnSpPr>
        <p:spPr>
          <a:xfrm>
            <a:off x="4572000" y="3063240"/>
            <a:ext cx="0" cy="2194560"/>
          </a:xfrm>
          <a:prstGeom prst="line">
            <a:avLst/>
          </a:prstGeom>
          <a:noFill/>
          <a:ln w="25400" cap="flat">
            <a:solidFill>
              <a:srgbClr val="000000"/>
            </a:solidFill>
            <a:prstDash val="solid"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</p:cxnSp>
      <p:sp>
        <p:nvSpPr>
          <p:cNvPr id="20" name="Shape 133"/>
          <p:cNvSpPr/>
          <p:nvPr/>
        </p:nvSpPr>
        <p:spPr>
          <a:xfrm>
            <a:off x="23647" y="2482427"/>
            <a:ext cx="4548351" cy="450829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14300" tIns="114300" rIns="114300" bIns="114300" anchor="ctr">
            <a:spAutoFit/>
          </a:bodyPr>
          <a:lstStyle/>
          <a:p>
            <a:pPr algn="ctr" defTabSz="819150">
              <a:lnSpc>
                <a:spcPct val="70000"/>
              </a:lnSpc>
              <a:defRPr sz="208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2000" dirty="0">
                <a:latin typeface="Arial"/>
                <a:cs typeface="Arial"/>
              </a:rPr>
              <a:t>FOCUS GROUPS</a:t>
            </a:r>
          </a:p>
        </p:txBody>
      </p:sp>
      <p:sp>
        <p:nvSpPr>
          <p:cNvPr id="21" name="Shape 133"/>
          <p:cNvSpPr/>
          <p:nvPr/>
        </p:nvSpPr>
        <p:spPr>
          <a:xfrm>
            <a:off x="4708632" y="2265402"/>
            <a:ext cx="4435367" cy="846386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="" xmlns:ma14="http://schemas.microsoft.com/office/mac/drawingml/2011/main" val="1"/>
            </a:ext>
          </a:extLst>
        </p:spPr>
        <p:txBody>
          <a:bodyPr wrap="square" lIns="114300" tIns="114300" rIns="114300" bIns="114300" anchor="ctr">
            <a:spAutoFit/>
          </a:bodyPr>
          <a:lstStyle/>
          <a:p>
            <a:pPr algn="ctr" defTabSz="819150">
              <a:defRPr sz="208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2000" cap="all" dirty="0">
                <a:latin typeface="Arial"/>
                <a:cs typeface="Arial"/>
              </a:rPr>
              <a:t>Nationwide Survey</a:t>
            </a:r>
          </a:p>
          <a:p>
            <a:pPr algn="ctr" defTabSz="819150">
              <a:defRPr sz="20800" b="1">
                <a:latin typeface="Gotham"/>
                <a:ea typeface="Gotham"/>
                <a:cs typeface="Gotham"/>
                <a:sym typeface="Gotham"/>
              </a:defRPr>
            </a:pPr>
            <a:r>
              <a:rPr lang="en-US" sz="2000" cap="all" dirty="0">
                <a:latin typeface="Arial"/>
                <a:cs typeface="Arial"/>
              </a:rPr>
              <a:t>1,000 Millennials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4572000" y="3276600"/>
            <a:ext cx="161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61%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959369" y="3398222"/>
            <a:ext cx="32765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MILLENNIALS HAVE A FAVORABLE OPINION OF DALLAS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4572000" y="4495800"/>
            <a:ext cx="16159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Arial" panose="020B0604020202020204" pitchFamily="34" charset="0"/>
                <a:cs typeface="Arial" panose="020B0604020202020204" pitchFamily="34" charset="0"/>
              </a:rPr>
              <a:t>58%</a:t>
            </a:r>
          </a:p>
        </p:txBody>
      </p:sp>
      <p:sp>
        <p:nvSpPr>
          <p:cNvPr id="26" name="Rectangle 25"/>
          <p:cNvSpPr/>
          <p:nvPr/>
        </p:nvSpPr>
        <p:spPr>
          <a:xfrm>
            <a:off x="5990901" y="4441686"/>
            <a:ext cx="309922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OF MILLENNIALS WOULD CONSIDER MOVING TO DALLAS FOR THE RIGHT OPPORTUNITY</a:t>
            </a:r>
          </a:p>
        </p:txBody>
      </p:sp>
    </p:spTree>
    <p:extLst>
      <p:ext uri="{BB962C8B-B14F-4D97-AF65-F5344CB8AC3E}">
        <p14:creationId xmlns:p14="http://schemas.microsoft.com/office/powerpoint/2010/main" val="2987761240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HINKCELLSHAPEDONOTDELETE" val="thinkcellActiveDocDoNotDelete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1331</TotalTime>
  <Words>1509</Words>
  <Application>Microsoft Office PowerPoint</Application>
  <PresentationFormat>On-screen Show (4:3)</PresentationFormat>
  <Paragraphs>331</Paragraphs>
  <Slides>56</Slides>
  <Notes>45</Notes>
  <HiddenSlides>0</HiddenSlides>
  <MMClips>0</MMClips>
  <ScaleCrop>false</ScaleCrop>
  <HeadingPairs>
    <vt:vector size="8" baseType="variant">
      <vt:variant>
        <vt:lpstr>Fonts Used</vt:lpstr>
      </vt:variant>
      <vt:variant>
        <vt:i4>13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56</vt:i4>
      </vt:variant>
    </vt:vector>
  </HeadingPairs>
  <TitlesOfParts>
    <vt:vector size="71" baseType="lpstr">
      <vt:lpstr>ＭＳ Ｐゴシック</vt:lpstr>
      <vt:lpstr>Adobe Heiti Std R</vt:lpstr>
      <vt:lpstr>Arial</vt:lpstr>
      <vt:lpstr>Arial Narrow</vt:lpstr>
      <vt:lpstr>Calibri</vt:lpstr>
      <vt:lpstr>Century Gothic</vt:lpstr>
      <vt:lpstr>Gotham</vt:lpstr>
      <vt:lpstr>Helvetica Light</vt:lpstr>
      <vt:lpstr>Lucida Sans Unicode</vt:lpstr>
      <vt:lpstr>Sucrose Bold Two</vt:lpstr>
      <vt:lpstr>Times New Roman</vt:lpstr>
      <vt:lpstr>Wingdings</vt:lpstr>
      <vt:lpstr>Wingdings 3</vt:lpstr>
      <vt:lpstr>Office Theme</vt:lpstr>
      <vt:lpstr>think-cell Slide</vt:lpstr>
      <vt:lpstr>Moderated Panel: Community Perspectives on Business Retention/Attraction   Moderator: Terry Clower, Professor of Public Policy, George Mason University  Speakers:  Jessica Heer - Senior Vice President, Talent Attraction, Say Yes to Dallas   Michael Clark - Director, Roanoke Parks and Recreation   Pete Eshelmen - Director of Outdoor Branding, Roanoke Regional Partnership   Andy Shapiro - Corporate Location Advisory expert; Managing Director, Biggins Lacy Shapiro &amp; Co  </vt:lpstr>
      <vt:lpstr>  Speaker: Jessica Heer - Senior Vice President, Talent Attraction, Say Yes to Dallas 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Outdoors</vt:lpstr>
      <vt:lpstr>Outdoors</vt:lpstr>
      <vt:lpstr>Outdoor &amp; Recreational Activities: Katy Trail</vt:lpstr>
      <vt:lpstr>Outdoor &amp; Recreational Activities: Katy Trail</vt:lpstr>
      <vt:lpstr>  Speakers: Michael Clark - Director, Roanoke Parks and Recreation   Pete Eshelmen - Director of Outdoor Branding, Roanoke Regional Partnership  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Just what you need . . . a consultant</vt:lpstr>
      <vt:lpstr>Biggins Lacy Shapiro &amp; Co</vt:lpstr>
      <vt:lpstr>Our perspective</vt:lpstr>
      <vt:lpstr>Now more than ever, site selection is a process of elimination</vt:lpstr>
      <vt:lpstr>There is no “best” location for all businesses</vt:lpstr>
      <vt:lpstr>PowerPoint Presentation</vt:lpstr>
      <vt:lpstr>Quality of Life variables rarely drive location decisions</vt:lpstr>
      <vt:lpstr>Among Quality of Life factors, amenities such as parks are typically less influential than those that address day-to-day needs</vt:lpstr>
      <vt:lpstr>Quality of Life measures can be most meaningful when they help dictate a project’s direction at the outset</vt:lpstr>
      <vt:lpstr>PowerPoint Presentation</vt:lpstr>
      <vt:lpstr>PowerPoint Presentation</vt:lpstr>
      <vt:lpstr>PowerPoint Presentation</vt:lpstr>
      <vt:lpstr>So, that’s all you need to do?</vt:lpstr>
      <vt:lpstr>PowerPoint Presentation</vt:lpstr>
    </vt:vector>
  </TitlesOfParts>
  <Company>Dallas Regional Chamber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Jessica Heer</dc:creator>
  <cp:lastModifiedBy>Jayni Rasmussen</cp:lastModifiedBy>
  <cp:revision>108</cp:revision>
  <cp:lastPrinted>2018-05-14T16:41:16Z</cp:lastPrinted>
  <dcterms:created xsi:type="dcterms:W3CDTF">2017-10-25T20:55:11Z</dcterms:created>
  <dcterms:modified xsi:type="dcterms:W3CDTF">2018-05-18T14:11:35Z</dcterms:modified>
</cp:coreProperties>
</file>